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6"/>
  </p:notesMasterIdLst>
  <p:sldIdLst>
    <p:sldId id="256" r:id="rId2"/>
    <p:sldId id="349" r:id="rId3"/>
    <p:sldId id="259" r:id="rId4"/>
    <p:sldId id="383" r:id="rId5"/>
    <p:sldId id="384" r:id="rId6"/>
    <p:sldId id="382" r:id="rId7"/>
    <p:sldId id="261" r:id="rId8"/>
    <p:sldId id="317" r:id="rId9"/>
    <p:sldId id="385" r:id="rId10"/>
    <p:sldId id="344" r:id="rId11"/>
    <p:sldId id="333" r:id="rId12"/>
    <p:sldId id="395" r:id="rId13"/>
    <p:sldId id="351" r:id="rId14"/>
    <p:sldId id="363" r:id="rId15"/>
    <p:sldId id="257" r:id="rId16"/>
    <p:sldId id="258" r:id="rId17"/>
    <p:sldId id="405" r:id="rId18"/>
    <p:sldId id="394" r:id="rId19"/>
    <p:sldId id="434" r:id="rId20"/>
    <p:sldId id="334" r:id="rId21"/>
    <p:sldId id="413" r:id="rId22"/>
    <p:sldId id="301" r:id="rId23"/>
    <p:sldId id="390" r:id="rId24"/>
    <p:sldId id="386" r:id="rId25"/>
    <p:sldId id="387" r:id="rId26"/>
    <p:sldId id="388" r:id="rId27"/>
    <p:sldId id="389" r:id="rId28"/>
    <p:sldId id="391" r:id="rId29"/>
    <p:sldId id="392" r:id="rId30"/>
    <p:sldId id="393" r:id="rId31"/>
    <p:sldId id="345" r:id="rId32"/>
    <p:sldId id="302" r:id="rId33"/>
    <p:sldId id="406" r:id="rId34"/>
    <p:sldId id="296" r:id="rId35"/>
    <p:sldId id="297" r:id="rId36"/>
    <p:sldId id="433" r:id="rId37"/>
    <p:sldId id="410" r:id="rId38"/>
    <p:sldId id="298" r:id="rId39"/>
    <p:sldId id="331" r:id="rId40"/>
    <p:sldId id="303" r:id="rId41"/>
    <p:sldId id="338" r:id="rId42"/>
    <p:sldId id="337" r:id="rId43"/>
    <p:sldId id="340" r:id="rId44"/>
    <p:sldId id="339" r:id="rId45"/>
    <p:sldId id="341" r:id="rId46"/>
    <p:sldId id="304" r:id="rId47"/>
    <p:sldId id="318" r:id="rId48"/>
    <p:sldId id="319" r:id="rId49"/>
    <p:sldId id="320" r:id="rId50"/>
    <p:sldId id="321" r:id="rId51"/>
    <p:sldId id="267" r:id="rId52"/>
    <p:sldId id="326" r:id="rId53"/>
    <p:sldId id="268" r:id="rId54"/>
    <p:sldId id="327" r:id="rId55"/>
    <p:sldId id="352" r:id="rId56"/>
    <p:sldId id="328" r:id="rId57"/>
    <p:sldId id="435" r:id="rId58"/>
    <p:sldId id="436" r:id="rId59"/>
    <p:sldId id="437" r:id="rId60"/>
    <p:sldId id="438" r:id="rId61"/>
    <p:sldId id="439" r:id="rId62"/>
    <p:sldId id="440" r:id="rId63"/>
    <p:sldId id="441" r:id="rId64"/>
    <p:sldId id="442" r:id="rId65"/>
    <p:sldId id="443" r:id="rId66"/>
    <p:sldId id="444" r:id="rId67"/>
    <p:sldId id="445" r:id="rId68"/>
    <p:sldId id="446" r:id="rId69"/>
    <p:sldId id="356" r:id="rId70"/>
    <p:sldId id="357" r:id="rId71"/>
    <p:sldId id="461" r:id="rId72"/>
    <p:sldId id="358" r:id="rId73"/>
    <p:sldId id="463" r:id="rId74"/>
    <p:sldId id="462" r:id="rId75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14" autoAdjust="0"/>
  </p:normalViewPr>
  <p:slideViewPr>
    <p:cSldViewPr>
      <p:cViewPr>
        <p:scale>
          <a:sx n="100" d="100"/>
          <a:sy n="100" d="100"/>
        </p:scale>
        <p:origin x="-1266" y="6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AAD8B-DC74-49E4-8827-D7E2C6603D52}" type="datetimeFigureOut">
              <a:rPr lang="en-US" smtClean="0"/>
              <a:pPr/>
              <a:t>10/12/2010</a:t>
            </a:fld>
            <a:endParaRPr lang="en-US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B03D7-D593-40FF-AAA8-CD7ADB0BFE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flipV="1">
            <a:off x="228600" y="4724400"/>
            <a:ext cx="8686800" cy="1828800"/>
          </a:xfrm>
          <a:prstGeom prst="round2SameRect">
            <a:avLst>
              <a:gd name="adj1" fmla="val 10784"/>
              <a:gd name="adj2" fmla="val 0"/>
            </a:avLst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ame Side Corner Rectangle 7"/>
          <p:cNvSpPr/>
          <p:nvPr/>
        </p:nvSpPr>
        <p:spPr>
          <a:xfrm>
            <a:off x="228600" y="228600"/>
            <a:ext cx="8686800" cy="4419600"/>
          </a:xfrm>
          <a:prstGeom prst="round2SameRect">
            <a:avLst>
              <a:gd name="adj1" fmla="val 2821"/>
              <a:gd name="adj2" fmla="val 0"/>
            </a:avLst>
          </a:prstGeom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609600" y="533400"/>
            <a:ext cx="7924800" cy="3886201"/>
          </a:xfrm>
        </p:spPr>
        <p:txBody>
          <a:bodyPr>
            <a:norm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8534400" cy="1600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553200"/>
            <a:ext cx="2133600" cy="287782"/>
          </a:xfrm>
        </p:spPr>
        <p:txBody>
          <a:bodyPr/>
          <a:lstStyle>
            <a:lvl1pPr>
              <a:defRPr sz="800"/>
            </a:lvl1pPr>
          </a:lstStyle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>
          <a:xfrm>
            <a:off x="2895600" y="6553200"/>
            <a:ext cx="3429000" cy="287782"/>
          </a:xfrm>
        </p:spPr>
        <p:txBody>
          <a:bodyPr/>
          <a:lstStyle>
            <a:lvl1pPr>
              <a:defRPr sz="800"/>
            </a:lvl1pPr>
          </a:lstStyle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>
          <a:xfrm>
            <a:off x="6858000" y="6553200"/>
            <a:ext cx="2057400" cy="287782"/>
          </a:xfrm>
        </p:spPr>
        <p:txBody>
          <a:bodyPr/>
          <a:lstStyle>
            <a:lvl1pPr>
              <a:defRPr sz="800"/>
            </a:lvl1pPr>
          </a:lstStyle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00800" cy="6049962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Round Same Side Corner Rectangle 6"/>
          <p:cNvSpPr/>
          <p:nvPr/>
        </p:nvSpPr>
        <p:spPr>
          <a:xfrm rot="5400000">
            <a:off x="4862513" y="2300287"/>
            <a:ext cx="6096000" cy="1952625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 orient="vert"/>
          </p:nvPr>
        </p:nvSpPr>
        <p:spPr>
          <a:xfrm>
            <a:off x="7029450" y="274638"/>
            <a:ext cx="1752600" cy="5973762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" y="6528816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228600" y="228600"/>
            <a:ext cx="8686800" cy="4953000"/>
          </a:xfrm>
          <a:prstGeom prst="round2SameRect">
            <a:avLst>
              <a:gd name="adj1" fmla="val 2821"/>
              <a:gd name="adj2" fmla="val 0"/>
            </a:avLst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 flipV="1">
            <a:off x="228600" y="5257800"/>
            <a:ext cx="8686800" cy="1295400"/>
          </a:xfrm>
          <a:prstGeom prst="round2SameRect">
            <a:avLst>
              <a:gd name="adj1" fmla="val 10784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191000"/>
          </a:xfrm>
        </p:spPr>
        <p:txBody>
          <a:bodyPr anchor="ctr"/>
          <a:lstStyle>
            <a:lvl1pPr algn="ctr">
              <a:defRPr sz="4800" b="0" cap="none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722313" y="5410200"/>
            <a:ext cx="7772400" cy="10429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301752" y="1600200"/>
            <a:ext cx="4160520" cy="4754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60520" cy="4754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85605777-5A28-4DCA-8121-34AEB87BD8FA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301752" y="1535112"/>
            <a:ext cx="4160520" cy="827087"/>
          </a:xfrm>
        </p:spPr>
        <p:txBody>
          <a:bodyPr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buNone/>
              <a:defRPr lang="en-US" sz="2400" b="0" dirty="0" smtClean="0">
                <a:ln w="11430"/>
                <a:solidFill>
                  <a:schemeClr val="tx2"/>
                </a:solidFill>
                <a:effectLst/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301752" y="2373312"/>
            <a:ext cx="416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645024" y="1535112"/>
            <a:ext cx="4160520" cy="827087"/>
          </a:xfrm>
        </p:spPr>
        <p:txBody>
          <a:bodyPr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buNone/>
              <a:defRPr lang="en-US" sz="2400" b="0" dirty="0" smtClean="0">
                <a:ln w="11430"/>
                <a:solidFill>
                  <a:schemeClr val="tx2"/>
                </a:solidFill>
                <a:effectLst/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645024" y="2373312"/>
            <a:ext cx="416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3" name="Rectangl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4495800" cy="1143000"/>
          </a:xfrm>
        </p:spPr>
        <p:txBody>
          <a:bodyPr anchor="ctr"/>
          <a:lstStyle>
            <a:lvl1pPr algn="l">
              <a:defRPr sz="2800" b="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724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  <p:cxnSp>
        <p:nvCxnSpPr>
          <p:cNvPr id="9" name="Straight Connector 8"/>
          <p:cNvCxnSpPr/>
          <p:nvPr/>
        </p:nvCxnSpPr>
        <p:spPr>
          <a:xfrm>
            <a:off x="228600" y="6528816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/>
          <p:cNvSpPr/>
          <p:nvPr/>
        </p:nvSpPr>
        <p:spPr>
          <a:xfrm>
            <a:off x="4876800" y="152400"/>
            <a:ext cx="35814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67288" y="152400"/>
            <a:ext cx="3400425" cy="1295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5105400" y="228600"/>
            <a:ext cx="3200400" cy="1143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228600" y="1524000"/>
            <a:ext cx="8686800" cy="49103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smtClean="0"/>
              <a:t>Lisää kuva napsauttamalla kuvaketta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  <p:sp useBgFill="1">
        <p:nvSpPr>
          <p:cNvPr id="9" name="Rectangle 8"/>
          <p:cNvSpPr/>
          <p:nvPr/>
        </p:nvSpPr>
        <p:spPr>
          <a:xfrm>
            <a:off x="4876800" y="152400"/>
            <a:ext cx="35814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67288" y="152400"/>
            <a:ext cx="3400425" cy="1295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4495800" cy="1143000"/>
          </a:xfrm>
        </p:spPr>
        <p:txBody>
          <a:bodyPr anchor="ctr"/>
          <a:lstStyle>
            <a:lvl1pPr algn="l">
              <a:defRPr sz="2800" b="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5105400" y="228600"/>
            <a:ext cx="3200400" cy="114300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28600" y="6528816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520942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5600" y="6520942"/>
            <a:ext cx="34290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/>
                </a:solidFill>
              </a:defRPr>
            </a:lvl1pPr>
          </a:lstStyle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20942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85605777-5A28-4DCA-8121-34AEB87BD8FA}" type="slidenum">
              <a:rPr lang="fi-FI" smtClean="0"/>
              <a:pPr/>
              <a:t>‹#›</a:t>
            </a:fld>
            <a:endParaRPr lang="fi-FI"/>
          </a:p>
        </p:txBody>
      </p:sp>
      <p:cxnSp>
        <p:nvCxnSpPr>
          <p:cNvPr id="8" name="Straight Connector 7"/>
          <p:cNvCxnSpPr/>
          <p:nvPr/>
        </p:nvCxnSpPr>
        <p:spPr>
          <a:xfrm>
            <a:off x="228600" y="6524625"/>
            <a:ext cx="8686800" cy="1588"/>
          </a:xfrm>
          <a:prstGeom prst="line">
            <a:avLst/>
          </a:prstGeom>
          <a:ln w="12700" cap="rnd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rgbClr val="FFFFFF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 2" pitchFamily="18" charset="2"/>
        <a:buChar char="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73736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94560" indent="-182880" algn="l" defTabSz="914400" rtl="0" eaLnBrk="1" latinLnBrk="0" hangingPunct="1">
        <a:spcBef>
          <a:spcPts val="31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powerobjects.com/blog/2010/10/01/crm-2011-data-import-wizar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crmscape.blogspot.com/2010/09/ms-crm-2011-sharepoint-list-component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msdn.microsoft.com/mschart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gblouin\Documents\_Projects\2011%20Labs\Visualizations\figure30.png" TargetMode="Externa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witter.com/jukkan" TargetMode="External"/><Relationship Id="rId4" Type="http://schemas.openxmlformats.org/officeDocument/2006/relationships/hyperlink" Target="http://niiranen.eu/cr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Microsoft Dynamics CRM 2011 Walkthrough</a:t>
            </a:r>
            <a:endParaRPr lang="en-US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/>
              <a:t>Jukka Niiranen</a:t>
            </a:r>
            <a:endParaRPr lang="fi-FI" dirty="0"/>
          </a:p>
        </p:txBody>
      </p:sp>
      <p:sp>
        <p:nvSpPr>
          <p:cNvPr id="4" name="Pyöristetty suorakulmio 3"/>
          <p:cNvSpPr/>
          <p:nvPr/>
        </p:nvSpPr>
        <p:spPr>
          <a:xfrm>
            <a:off x="2987824" y="4293096"/>
            <a:ext cx="3024336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spc="300" dirty="0" smtClean="0"/>
              <a:t>Part 1: End-user tools and features</a:t>
            </a:r>
            <a:endParaRPr lang="en-US" b="1" i="1" spc="300" dirty="0"/>
          </a:p>
        </p:txBody>
      </p:sp>
      <p:sp>
        <p:nvSpPr>
          <p:cNvPr id="5" name="Tekstikehys 4"/>
          <p:cNvSpPr txBox="1"/>
          <p:nvPr/>
        </p:nvSpPr>
        <p:spPr>
          <a:xfrm>
            <a:off x="3131840" y="60212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http://niiranen.eu/crm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No </a:t>
            </a:r>
            <a:r>
              <a:rPr lang="fi-FI" dirty="0" err="1" smtClean="0"/>
              <a:t>more</a:t>
            </a:r>
            <a:r>
              <a:rPr lang="fi-FI" dirty="0" smtClean="0"/>
              <a:t> </a:t>
            </a:r>
            <a:r>
              <a:rPr lang="fi-FI" dirty="0" err="1" smtClean="0"/>
              <a:t>form</a:t>
            </a:r>
            <a:r>
              <a:rPr lang="fi-FI" dirty="0" smtClean="0"/>
              <a:t> </a:t>
            </a:r>
            <a:r>
              <a:rPr lang="fi-FI" dirty="0" err="1" smtClean="0"/>
              <a:t>assistant</a:t>
            </a:r>
            <a:r>
              <a:rPr lang="fi-FI" dirty="0" smtClean="0"/>
              <a:t> pane</a:t>
            </a:r>
            <a:endParaRPr lang="fi-FI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5524500" cy="369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yöristetty kuvatekstisuorakulmio 3"/>
          <p:cNvSpPr/>
          <p:nvPr/>
        </p:nvSpPr>
        <p:spPr>
          <a:xfrm>
            <a:off x="5940152" y="2276872"/>
            <a:ext cx="2664296" cy="936104"/>
          </a:xfrm>
          <a:prstGeom prst="wedgeRoundRectCallout">
            <a:avLst>
              <a:gd name="adj1" fmla="val -66379"/>
              <a:gd name="adj2" fmla="val 1159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Smart</a:t>
            </a:r>
            <a:r>
              <a:rPr lang="fi-FI" dirty="0" smtClean="0"/>
              <a:t> </a:t>
            </a:r>
            <a:r>
              <a:rPr lang="fi-FI" dirty="0" err="1" smtClean="0"/>
              <a:t>lookup</a:t>
            </a:r>
            <a:r>
              <a:rPr lang="fi-FI" dirty="0" smtClean="0"/>
              <a:t> </a:t>
            </a:r>
            <a:r>
              <a:rPr lang="fi-FI" dirty="0" err="1" smtClean="0"/>
              <a:t>fields</a:t>
            </a:r>
            <a:r>
              <a:rPr lang="fi-FI" dirty="0" smtClean="0"/>
              <a:t> </a:t>
            </a:r>
            <a:r>
              <a:rPr lang="fi-FI" dirty="0" err="1" smtClean="0"/>
              <a:t>have</a:t>
            </a:r>
            <a:r>
              <a:rPr lang="fi-FI" dirty="0" smtClean="0"/>
              <a:t> </a:t>
            </a:r>
            <a:r>
              <a:rPr lang="fi-FI" dirty="0" err="1" smtClean="0"/>
              <a:t>replaced</a:t>
            </a:r>
            <a:r>
              <a:rPr lang="fi-FI" dirty="0" smtClean="0"/>
              <a:t> </a:t>
            </a:r>
            <a:r>
              <a:rPr lang="fi-FI" dirty="0" err="1" smtClean="0"/>
              <a:t>form</a:t>
            </a:r>
            <a:r>
              <a:rPr lang="fi-FI" dirty="0" smtClean="0"/>
              <a:t> </a:t>
            </a:r>
            <a:r>
              <a:rPr lang="fi-FI" dirty="0" err="1" smtClean="0"/>
              <a:t>assistant</a:t>
            </a:r>
            <a:r>
              <a:rPr lang="fi-FI" dirty="0" smtClean="0"/>
              <a:t> pane</a:t>
            </a:r>
            <a:endParaRPr lang="fi-FI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4149080"/>
            <a:ext cx="2627426" cy="2267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yöristetty kuvatekstisuorakulmio 7"/>
          <p:cNvSpPr/>
          <p:nvPr/>
        </p:nvSpPr>
        <p:spPr>
          <a:xfrm>
            <a:off x="3131840" y="5445224"/>
            <a:ext cx="2664296" cy="936104"/>
          </a:xfrm>
          <a:prstGeom prst="wedgeRoundRectCallout">
            <a:avLst>
              <a:gd name="adj1" fmla="val 97359"/>
              <a:gd name="adj2" fmla="val -1119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Form</a:t>
            </a:r>
            <a:r>
              <a:rPr lang="fi-FI" dirty="0" smtClean="0"/>
              <a:t> </a:t>
            </a:r>
            <a:r>
              <a:rPr lang="fi-FI" dirty="0" err="1" smtClean="0"/>
              <a:t>options</a:t>
            </a:r>
            <a:r>
              <a:rPr lang="fi-FI" dirty="0" smtClean="0"/>
              <a:t> for </a:t>
            </a:r>
            <a:r>
              <a:rPr lang="fi-FI" dirty="0" err="1" smtClean="0"/>
              <a:t>auto-resove</a:t>
            </a:r>
            <a:r>
              <a:rPr lang="fi-FI" dirty="0" smtClean="0"/>
              <a:t> and </a:t>
            </a:r>
            <a:r>
              <a:rPr lang="fi-FI" dirty="0" err="1" smtClean="0"/>
              <a:t>most</a:t>
            </a:r>
            <a:r>
              <a:rPr lang="fi-FI" dirty="0" smtClean="0"/>
              <a:t> </a:t>
            </a:r>
            <a:r>
              <a:rPr lang="fi-FI" dirty="0" err="1" smtClean="0"/>
              <a:t>recently</a:t>
            </a:r>
            <a:r>
              <a:rPr lang="fi-FI" dirty="0" smtClean="0"/>
              <a:t> </a:t>
            </a:r>
            <a:r>
              <a:rPr lang="fi-FI" dirty="0" err="1" smtClean="0"/>
              <a:t>used</a:t>
            </a:r>
            <a:r>
              <a:rPr lang="fi-FI" dirty="0" smtClean="0"/>
              <a:t> </a:t>
            </a:r>
            <a:r>
              <a:rPr lang="fi-FI" dirty="0" err="1" smtClean="0"/>
              <a:t>items</a:t>
            </a:r>
            <a:endParaRPr lang="fi-FI" dirty="0"/>
          </a:p>
        </p:txBody>
      </p:sp>
      <p:sp>
        <p:nvSpPr>
          <p:cNvPr id="17" name="Päivämäärän paikkamerkki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8" name="Dian numeron paikkamerkki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10</a:t>
            </a:fld>
            <a:endParaRPr lang="fi-FI"/>
          </a:p>
        </p:txBody>
      </p:sp>
      <p:sp>
        <p:nvSpPr>
          <p:cNvPr id="19" name="Alatunnisteen paikkamerkki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Convert</a:t>
            </a:r>
            <a:r>
              <a:rPr lang="fi-FI" dirty="0" smtClean="0"/>
              <a:t> </a:t>
            </a:r>
            <a:r>
              <a:rPr lang="fi-FI" dirty="0" err="1" smtClean="0"/>
              <a:t>emails</a:t>
            </a:r>
            <a:r>
              <a:rPr lang="fi-FI" dirty="0" smtClean="0"/>
              <a:t> (1)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820688"/>
          </a:xfrm>
        </p:spPr>
        <p:txBody>
          <a:bodyPr>
            <a:normAutofit fontScale="92500" lnSpcReduction="10000"/>
          </a:bodyPr>
          <a:lstStyle/>
          <a:p>
            <a:r>
              <a:rPr lang="fi-FI" dirty="0" err="1" smtClean="0"/>
              <a:t>Create</a:t>
            </a:r>
            <a:r>
              <a:rPr lang="fi-FI" dirty="0" smtClean="0"/>
              <a:t> a new </a:t>
            </a:r>
            <a:r>
              <a:rPr lang="fi-FI" dirty="0" err="1" smtClean="0"/>
              <a:t>lead</a:t>
            </a:r>
            <a:r>
              <a:rPr lang="fi-FI" dirty="0" smtClean="0"/>
              <a:t>, </a:t>
            </a:r>
            <a:r>
              <a:rPr lang="fi-FI" dirty="0" err="1" smtClean="0"/>
              <a:t>opportunity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case </a:t>
            </a:r>
            <a:r>
              <a:rPr lang="fi-FI" dirty="0" err="1" smtClean="0"/>
              <a:t>directly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the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activity</a:t>
            </a:r>
            <a:r>
              <a:rPr lang="fi-FI" dirty="0" smtClean="0"/>
              <a:t> </a:t>
            </a:r>
            <a:r>
              <a:rPr lang="fi-FI" dirty="0" err="1" smtClean="0"/>
              <a:t>ribbon</a:t>
            </a:r>
            <a:endParaRPr lang="fi-FI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564904"/>
            <a:ext cx="6681614" cy="386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11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4509120"/>
            <a:ext cx="5313834" cy="192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 emails (2)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28800"/>
            <a:ext cx="4176464" cy="379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Pyöristetty kuvatekstisuorakulmio 6"/>
          <p:cNvSpPr/>
          <p:nvPr/>
        </p:nvSpPr>
        <p:spPr>
          <a:xfrm>
            <a:off x="4932040" y="2348880"/>
            <a:ext cx="2088232" cy="792088"/>
          </a:xfrm>
          <a:prstGeom prst="wedgeRoundRectCallout">
            <a:avLst>
              <a:gd name="adj1" fmla="val -91761"/>
              <a:gd name="adj2" fmla="val 732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Dialog window requests details</a:t>
            </a:r>
            <a:endParaRPr lang="en-US" dirty="0"/>
          </a:p>
        </p:txBody>
      </p:sp>
      <p:sp>
        <p:nvSpPr>
          <p:cNvPr id="8" name="Pyöristetty kuvatekstisuorakulmio 7"/>
          <p:cNvSpPr/>
          <p:nvPr/>
        </p:nvSpPr>
        <p:spPr>
          <a:xfrm>
            <a:off x="6084168" y="3356992"/>
            <a:ext cx="2088232" cy="936104"/>
          </a:xfrm>
          <a:prstGeom prst="wedgeRoundRectCallout">
            <a:avLst>
              <a:gd name="adj1" fmla="val -72148"/>
              <a:gd name="adj2" fmla="val 948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Activity history is recorded under parent record</a:t>
            </a:r>
            <a:endParaRPr lang="en-US" dirty="0"/>
          </a:p>
        </p:txBody>
      </p:sp>
      <p:sp>
        <p:nvSpPr>
          <p:cNvPr id="18" name="Päivämäärän paikkamerkki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9" name="Dian numeron paikkamerkki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12</a:t>
            </a:fld>
            <a:endParaRPr lang="fi-FI"/>
          </a:p>
        </p:txBody>
      </p:sp>
      <p:sp>
        <p:nvSpPr>
          <p:cNvPr id="20" name="Alatunnisteen paikkamerkki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Dynamic</a:t>
            </a:r>
            <a:r>
              <a:rPr lang="fi-FI" dirty="0" smtClean="0"/>
              <a:t> Marketing </a:t>
            </a:r>
            <a:r>
              <a:rPr lang="fi-FI" dirty="0" err="1" smtClean="0"/>
              <a:t>Lists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04800" y="4705672"/>
            <a:ext cx="8534400" cy="1819672"/>
          </a:xfrm>
        </p:spPr>
        <p:txBody>
          <a:bodyPr>
            <a:normAutofit fontScale="85000" lnSpcReduction="20000"/>
          </a:bodyPr>
          <a:lstStyle/>
          <a:p>
            <a:r>
              <a:rPr lang="fi-FI" dirty="0" err="1" smtClean="0"/>
              <a:t>Lists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made </a:t>
            </a:r>
            <a:r>
              <a:rPr lang="fi-FI" dirty="0" err="1" smtClean="0"/>
              <a:t>static</a:t>
            </a:r>
            <a:r>
              <a:rPr lang="fi-FI" dirty="0" smtClean="0"/>
              <a:t> (</a:t>
            </a:r>
            <a:r>
              <a:rPr lang="fi-FI" dirty="0" err="1" smtClean="0"/>
              <a:t>traditional</a:t>
            </a:r>
            <a:r>
              <a:rPr lang="fi-FI" dirty="0" smtClean="0"/>
              <a:t>)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dynamic</a:t>
            </a:r>
            <a:endParaRPr lang="fi-FI" dirty="0" smtClean="0"/>
          </a:p>
          <a:p>
            <a:r>
              <a:rPr lang="fi-FI" dirty="0" err="1" smtClean="0"/>
              <a:t>Dynamic</a:t>
            </a:r>
            <a:r>
              <a:rPr lang="fi-FI" dirty="0" smtClean="0"/>
              <a:t> </a:t>
            </a:r>
            <a:r>
              <a:rPr lang="fi-FI" dirty="0" err="1" smtClean="0"/>
              <a:t>list’s</a:t>
            </a:r>
            <a:r>
              <a:rPr lang="fi-FI" dirty="0" smtClean="0"/>
              <a:t> </a:t>
            </a:r>
            <a:r>
              <a:rPr lang="fi-FI" dirty="0" err="1" smtClean="0"/>
              <a:t>members</a:t>
            </a:r>
            <a:r>
              <a:rPr lang="fi-FI" dirty="0" smtClean="0"/>
              <a:t> </a:t>
            </a:r>
            <a:r>
              <a:rPr lang="fi-FI" dirty="0" err="1" smtClean="0"/>
              <a:t>will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automatically</a:t>
            </a:r>
            <a:r>
              <a:rPr lang="fi-FI" dirty="0" smtClean="0"/>
              <a:t> </a:t>
            </a:r>
            <a:r>
              <a:rPr lang="fi-FI" dirty="0" err="1" smtClean="0"/>
              <a:t>updated</a:t>
            </a:r>
            <a:r>
              <a:rPr lang="fi-FI" dirty="0" smtClean="0"/>
              <a:t> </a:t>
            </a:r>
            <a:r>
              <a:rPr lang="fi-FI" dirty="0" err="1" smtClean="0"/>
              <a:t>based</a:t>
            </a:r>
            <a:r>
              <a:rPr lang="fi-FI" dirty="0" smtClean="0"/>
              <a:t> on a </a:t>
            </a:r>
            <a:r>
              <a:rPr lang="fi-FI" dirty="0" err="1" smtClean="0"/>
              <a:t>stored</a:t>
            </a:r>
            <a:r>
              <a:rPr lang="fi-FI" dirty="0" smtClean="0"/>
              <a:t> </a:t>
            </a:r>
            <a:r>
              <a:rPr lang="fi-FI" dirty="0" err="1" smtClean="0"/>
              <a:t>query</a:t>
            </a:r>
            <a:r>
              <a:rPr lang="fi-FI" dirty="0" smtClean="0"/>
              <a:t> </a:t>
            </a:r>
            <a:r>
              <a:rPr lang="fi-FI" dirty="0" err="1" smtClean="0"/>
              <a:t>criteria</a:t>
            </a:r>
            <a:endParaRPr lang="fi-FI" dirty="0" smtClean="0"/>
          </a:p>
          <a:p>
            <a:r>
              <a:rPr lang="fi-FI" dirty="0" err="1" smtClean="0"/>
              <a:t>However</a:t>
            </a:r>
            <a:r>
              <a:rPr lang="fi-FI" dirty="0" smtClean="0"/>
              <a:t>, </a:t>
            </a:r>
            <a:r>
              <a:rPr lang="fi-FI" dirty="0" err="1" smtClean="0"/>
              <a:t>list</a:t>
            </a:r>
            <a:r>
              <a:rPr lang="fi-FI" dirty="0" smtClean="0"/>
              <a:t> </a:t>
            </a:r>
            <a:r>
              <a:rPr lang="fi-FI" dirty="0" err="1" smtClean="0"/>
              <a:t>membership</a:t>
            </a:r>
            <a:r>
              <a:rPr lang="fi-FI" dirty="0" smtClean="0"/>
              <a:t> is </a:t>
            </a:r>
            <a:r>
              <a:rPr lang="fi-FI" dirty="0" err="1" smtClean="0"/>
              <a:t>only</a:t>
            </a:r>
            <a:r>
              <a:rPr lang="fi-FI" dirty="0" smtClean="0"/>
              <a:t> </a:t>
            </a:r>
            <a:r>
              <a:rPr lang="fi-FI" dirty="0" err="1" smtClean="0"/>
              <a:t>shown</a:t>
            </a:r>
            <a:r>
              <a:rPr lang="fi-FI" dirty="0" smtClean="0"/>
              <a:t> for </a:t>
            </a:r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lists</a:t>
            </a:r>
            <a:r>
              <a:rPr lang="fi-FI" dirty="0" smtClean="0"/>
              <a:t> </a:t>
            </a:r>
            <a:r>
              <a:rPr lang="fi-FI" dirty="0" err="1" smtClean="0"/>
              <a:t>under</a:t>
            </a:r>
            <a:r>
              <a:rPr lang="fi-FI" dirty="0" smtClean="0"/>
              <a:t> the </a:t>
            </a:r>
            <a:r>
              <a:rPr lang="fi-FI" dirty="0" err="1" smtClean="0"/>
              <a:t>member</a:t>
            </a:r>
            <a:r>
              <a:rPr lang="fi-FI" dirty="0" smtClean="0"/>
              <a:t> </a:t>
            </a:r>
            <a:r>
              <a:rPr lang="fi-FI" dirty="0" err="1" smtClean="0"/>
              <a:t>record’s</a:t>
            </a:r>
            <a:r>
              <a:rPr lang="fi-FI" dirty="0" smtClean="0"/>
              <a:t> </a:t>
            </a:r>
            <a:r>
              <a:rPr lang="fi-FI" dirty="0" err="1" smtClean="0"/>
              <a:t>related</a:t>
            </a:r>
            <a:r>
              <a:rPr lang="fi-FI" dirty="0" smtClean="0"/>
              <a:t> </a:t>
            </a:r>
            <a:r>
              <a:rPr lang="fi-FI" dirty="0" err="1" smtClean="0"/>
              <a:t>marketing</a:t>
            </a:r>
            <a:r>
              <a:rPr lang="fi-FI" dirty="0" smtClean="0"/>
              <a:t> </a:t>
            </a:r>
            <a:r>
              <a:rPr lang="fi-FI" dirty="0" err="1" smtClean="0"/>
              <a:t>lists</a:t>
            </a:r>
            <a:r>
              <a:rPr lang="fi-FI" dirty="0" smtClean="0"/>
              <a:t> </a:t>
            </a:r>
            <a:r>
              <a:rPr lang="fi-FI" dirty="0" err="1" smtClean="0"/>
              <a:t>view</a:t>
            </a:r>
            <a:endParaRPr lang="fi-FI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628800"/>
            <a:ext cx="5495925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348880"/>
            <a:ext cx="3876675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484784"/>
            <a:ext cx="1543050" cy="84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13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Data import </a:t>
            </a:r>
            <a:r>
              <a:rPr lang="fi-FI" dirty="0" err="1" smtClean="0"/>
              <a:t>wizard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04800" y="1600200"/>
            <a:ext cx="5923384" cy="4800600"/>
          </a:xfrm>
        </p:spPr>
        <p:txBody>
          <a:bodyPr>
            <a:normAutofit fontScale="92500" lnSpcReduction="10000"/>
          </a:bodyPr>
          <a:lstStyle/>
          <a:p>
            <a:r>
              <a:rPr lang="fi-FI" dirty="0" err="1" smtClean="0"/>
              <a:t>Download</a:t>
            </a:r>
            <a:r>
              <a:rPr lang="fi-FI" dirty="0" smtClean="0"/>
              <a:t> </a:t>
            </a:r>
            <a:r>
              <a:rPr lang="fi-FI" dirty="0" err="1" smtClean="0"/>
              <a:t>example</a:t>
            </a:r>
            <a:r>
              <a:rPr lang="fi-FI" dirty="0" smtClean="0"/>
              <a:t> </a:t>
            </a:r>
            <a:r>
              <a:rPr lang="fi-FI" dirty="0" err="1" smtClean="0"/>
              <a:t>templates</a:t>
            </a:r>
            <a:r>
              <a:rPr lang="fi-FI" dirty="0" smtClean="0"/>
              <a:t> of </a:t>
            </a:r>
            <a:r>
              <a:rPr lang="fi-FI" dirty="0" err="1" smtClean="0"/>
              <a:t>entity</a:t>
            </a:r>
            <a:r>
              <a:rPr lang="fi-FI" dirty="0" smtClean="0"/>
              <a:t> </a:t>
            </a:r>
            <a:r>
              <a:rPr lang="fi-FI" dirty="0" err="1" smtClean="0"/>
              <a:t>field</a:t>
            </a:r>
            <a:r>
              <a:rPr lang="fi-FI" dirty="0" smtClean="0"/>
              <a:t> </a:t>
            </a:r>
            <a:r>
              <a:rPr lang="fi-FI" dirty="0" err="1" smtClean="0"/>
              <a:t>lists</a:t>
            </a:r>
            <a:r>
              <a:rPr lang="fi-FI" dirty="0" smtClean="0"/>
              <a:t> and </a:t>
            </a:r>
            <a:r>
              <a:rPr lang="fi-FI" dirty="0" err="1" smtClean="0"/>
              <a:t>formats</a:t>
            </a:r>
            <a:endParaRPr lang="fi-FI" dirty="0" smtClean="0"/>
          </a:p>
          <a:p>
            <a:r>
              <a:rPr lang="fi-FI" dirty="0" err="1" smtClean="0"/>
              <a:t>Create</a:t>
            </a:r>
            <a:r>
              <a:rPr lang="fi-FI" dirty="0" smtClean="0"/>
              <a:t> new </a:t>
            </a:r>
            <a:r>
              <a:rPr lang="fi-FI" dirty="0" err="1" smtClean="0"/>
              <a:t>entities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fields</a:t>
            </a:r>
            <a:r>
              <a:rPr lang="fi-FI" dirty="0" smtClean="0"/>
              <a:t> </a:t>
            </a:r>
            <a:r>
              <a:rPr lang="fi-FI" dirty="0" err="1" smtClean="0"/>
              <a:t>directly</a:t>
            </a:r>
            <a:r>
              <a:rPr lang="fi-FI" dirty="0" smtClean="0"/>
              <a:t> </a:t>
            </a:r>
            <a:r>
              <a:rPr lang="fi-FI" dirty="0" err="1" smtClean="0"/>
              <a:t>through</a:t>
            </a:r>
            <a:r>
              <a:rPr lang="fi-FI" dirty="0" smtClean="0"/>
              <a:t> the import </a:t>
            </a:r>
            <a:r>
              <a:rPr lang="fi-FI" dirty="0" err="1" smtClean="0"/>
              <a:t>based</a:t>
            </a:r>
            <a:r>
              <a:rPr lang="fi-FI" dirty="0" smtClean="0"/>
              <a:t> on </a:t>
            </a:r>
            <a:r>
              <a:rPr lang="fi-FI" dirty="0" err="1" smtClean="0"/>
              <a:t>source</a:t>
            </a:r>
            <a:r>
              <a:rPr lang="fi-FI" dirty="0" smtClean="0"/>
              <a:t> data </a:t>
            </a:r>
            <a:r>
              <a:rPr lang="fi-FI" dirty="0" err="1" smtClean="0"/>
              <a:t>mappign</a:t>
            </a:r>
            <a:endParaRPr lang="fi-FI" dirty="0" smtClean="0"/>
          </a:p>
          <a:p>
            <a:r>
              <a:rPr lang="fi-FI" dirty="0" err="1" smtClean="0"/>
              <a:t>There</a:t>
            </a:r>
            <a:r>
              <a:rPr lang="fi-FI" dirty="0" smtClean="0"/>
              <a:t> </a:t>
            </a:r>
            <a:r>
              <a:rPr lang="fi-FI" dirty="0" err="1" smtClean="0"/>
              <a:t>will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no </a:t>
            </a:r>
            <a:r>
              <a:rPr lang="fi-FI" dirty="0" err="1" smtClean="0"/>
              <a:t>separate</a:t>
            </a:r>
            <a:r>
              <a:rPr lang="fi-FI" dirty="0" smtClean="0"/>
              <a:t> Data </a:t>
            </a:r>
            <a:r>
              <a:rPr lang="fi-FI" dirty="0" err="1" smtClean="0"/>
              <a:t>Migration</a:t>
            </a:r>
            <a:r>
              <a:rPr lang="fi-FI" dirty="0" smtClean="0"/>
              <a:t> </a:t>
            </a:r>
            <a:r>
              <a:rPr lang="fi-FI" dirty="0" err="1" smtClean="0"/>
              <a:t>Manager</a:t>
            </a:r>
            <a:r>
              <a:rPr lang="fi-FI" dirty="0" smtClean="0"/>
              <a:t> for CRM 2011</a:t>
            </a:r>
          </a:p>
          <a:p>
            <a:r>
              <a:rPr lang="fi-FI" dirty="0" err="1" smtClean="0"/>
              <a:t>See</a:t>
            </a:r>
            <a:r>
              <a:rPr lang="fi-FI" dirty="0" smtClean="0"/>
              <a:t> </a:t>
            </a:r>
            <a:r>
              <a:rPr lang="fi-FI" dirty="0" err="1" smtClean="0"/>
              <a:t>blog</a:t>
            </a:r>
            <a:r>
              <a:rPr lang="fi-FI" dirty="0" smtClean="0"/>
              <a:t> </a:t>
            </a:r>
            <a:r>
              <a:rPr lang="fi-FI" dirty="0" err="1" smtClean="0"/>
              <a:t>post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PowerObjects</a:t>
            </a:r>
            <a:r>
              <a:rPr lang="fi-FI" dirty="0" smtClean="0"/>
              <a:t> for </a:t>
            </a:r>
            <a:r>
              <a:rPr lang="fi-FI" dirty="0" err="1" smtClean="0"/>
              <a:t>more</a:t>
            </a:r>
            <a:r>
              <a:rPr lang="fi-FI" dirty="0" smtClean="0"/>
              <a:t> </a:t>
            </a:r>
            <a:r>
              <a:rPr lang="fi-FI" dirty="0" err="1" smtClean="0"/>
              <a:t>details</a:t>
            </a:r>
            <a:r>
              <a:rPr lang="fi-FI" dirty="0" smtClean="0"/>
              <a:t>: </a:t>
            </a:r>
            <a:r>
              <a:rPr lang="fi-FI" dirty="0" smtClean="0">
                <a:hlinkClick r:id="rId2"/>
              </a:rPr>
              <a:t>http://www.powerobjects.com/blog/2010/10/01/crm-2011-data-import-wizard/</a:t>
            </a:r>
            <a:r>
              <a:rPr lang="fi-FI" dirty="0" smtClean="0"/>
              <a:t> </a:t>
            </a:r>
            <a:endParaRPr lang="fi-FI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1340768"/>
            <a:ext cx="2016224" cy="164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3140968"/>
            <a:ext cx="2456301" cy="1173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4581128"/>
            <a:ext cx="2142197" cy="184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14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Excel data </a:t>
            </a:r>
            <a:r>
              <a:rPr lang="fi-FI" dirty="0" err="1" smtClean="0"/>
              <a:t>export</a:t>
            </a:r>
            <a:r>
              <a:rPr lang="fi-FI" dirty="0" smtClean="0"/>
              <a:t> &amp; </a:t>
            </a:r>
            <a:r>
              <a:rPr lang="fi-FI" dirty="0" err="1" smtClean="0"/>
              <a:t>re-import</a:t>
            </a:r>
            <a:r>
              <a:rPr lang="fi-FI" dirty="0" smtClean="0"/>
              <a:t> (1)</a:t>
            </a:r>
            <a:endParaRPr lang="fi-FI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4680520" cy="4898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3068960"/>
            <a:ext cx="3297208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yöristetty kuvatekstisuorakulmio 4"/>
          <p:cNvSpPr/>
          <p:nvPr/>
        </p:nvSpPr>
        <p:spPr>
          <a:xfrm>
            <a:off x="1979712" y="4293096"/>
            <a:ext cx="2952328" cy="792088"/>
          </a:xfrm>
          <a:prstGeom prst="wedgeRoundRectCallout">
            <a:avLst>
              <a:gd name="adj1" fmla="val -46483"/>
              <a:gd name="adj2" fmla="val 1183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Link</a:t>
            </a:r>
            <a:r>
              <a:rPr lang="fi-FI" dirty="0" smtClean="0"/>
              <a:t> </a:t>
            </a:r>
            <a:r>
              <a:rPr lang="fi-FI" dirty="0" err="1" smtClean="0"/>
              <a:t>exported</a:t>
            </a:r>
            <a:r>
              <a:rPr lang="fi-FI" dirty="0" smtClean="0"/>
              <a:t> data to CRM </a:t>
            </a:r>
            <a:r>
              <a:rPr lang="fi-FI" dirty="0" err="1" smtClean="0"/>
              <a:t>records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GUIDs</a:t>
            </a:r>
            <a:endParaRPr lang="fi-FI" dirty="0"/>
          </a:p>
        </p:txBody>
      </p:sp>
      <p:sp>
        <p:nvSpPr>
          <p:cNvPr id="6" name="Pyöristetty kuvatekstisuorakulmio 5"/>
          <p:cNvSpPr/>
          <p:nvPr/>
        </p:nvSpPr>
        <p:spPr>
          <a:xfrm>
            <a:off x="5868144" y="1700808"/>
            <a:ext cx="2952328" cy="936104"/>
          </a:xfrm>
          <a:prstGeom prst="wedgeRoundRectCallout">
            <a:avLst>
              <a:gd name="adj1" fmla="val -31160"/>
              <a:gd name="adj2" fmla="val 1397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Refresh</a:t>
            </a:r>
            <a:r>
              <a:rPr lang="fi-FI" dirty="0" smtClean="0"/>
              <a:t> Excel </a:t>
            </a:r>
            <a:r>
              <a:rPr lang="fi-FI" dirty="0" err="1" smtClean="0"/>
              <a:t>records</a:t>
            </a:r>
            <a:r>
              <a:rPr lang="fi-FI" dirty="0" smtClean="0"/>
              <a:t> of </a:t>
            </a:r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worksheets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CRM data</a:t>
            </a:r>
            <a:endParaRPr lang="fi-FI" dirty="0"/>
          </a:p>
        </p:txBody>
      </p:sp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15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Excel data </a:t>
            </a:r>
            <a:r>
              <a:rPr lang="fi-FI" dirty="0" err="1" smtClean="0"/>
              <a:t>export</a:t>
            </a:r>
            <a:r>
              <a:rPr lang="fi-FI" dirty="0" smtClean="0"/>
              <a:t> &amp; </a:t>
            </a:r>
            <a:r>
              <a:rPr lang="fi-FI" dirty="0" err="1" smtClean="0"/>
              <a:t>re-import</a:t>
            </a:r>
            <a:r>
              <a:rPr lang="fi-FI" dirty="0" smtClean="0"/>
              <a:t> (2)</a:t>
            </a:r>
            <a:endParaRPr lang="fi-FI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5083616" cy="230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20888"/>
            <a:ext cx="4347303" cy="42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yöristetty kuvatekstisuorakulmio 4"/>
          <p:cNvSpPr/>
          <p:nvPr/>
        </p:nvSpPr>
        <p:spPr>
          <a:xfrm>
            <a:off x="971600" y="4437112"/>
            <a:ext cx="2952328" cy="936104"/>
          </a:xfrm>
          <a:prstGeom prst="wedgeRoundRectCallout">
            <a:avLst>
              <a:gd name="adj1" fmla="val 79036"/>
              <a:gd name="adj2" fmla="val -1296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Import data to </a:t>
            </a:r>
            <a:r>
              <a:rPr lang="fi-FI" dirty="0" err="1" smtClean="0"/>
              <a:t>update</a:t>
            </a:r>
            <a:r>
              <a:rPr lang="fi-FI" dirty="0" smtClean="0"/>
              <a:t> </a:t>
            </a:r>
            <a:r>
              <a:rPr lang="fi-FI" dirty="0" err="1" smtClean="0"/>
              <a:t>existing</a:t>
            </a:r>
            <a:r>
              <a:rPr lang="fi-FI" dirty="0" smtClean="0"/>
              <a:t> </a:t>
            </a:r>
            <a:r>
              <a:rPr lang="fi-FI" dirty="0" err="1" smtClean="0"/>
              <a:t>records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create</a:t>
            </a:r>
            <a:r>
              <a:rPr lang="fi-FI" dirty="0" smtClean="0"/>
              <a:t> new </a:t>
            </a:r>
            <a:r>
              <a:rPr lang="fi-FI" dirty="0" err="1" smtClean="0"/>
              <a:t>ones</a:t>
            </a:r>
            <a:endParaRPr lang="fi-FI" dirty="0"/>
          </a:p>
        </p:txBody>
      </p:sp>
      <p:sp>
        <p:nvSpPr>
          <p:cNvPr id="15" name="Päivämäärän paikkamerkki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6" name="Dian numeron paikkamerkki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16</a:t>
            </a:fld>
            <a:endParaRPr lang="fi-FI"/>
          </a:p>
        </p:txBody>
      </p:sp>
      <p:sp>
        <p:nvSpPr>
          <p:cNvPr id="17" name="Alatunnisteen paikkamerkki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deletion wizard</a:t>
            </a:r>
            <a:endParaRPr lang="en-US" dirty="0"/>
          </a:p>
        </p:txBody>
      </p:sp>
      <p:sp>
        <p:nvSpPr>
          <p:cNvPr id="6" name="Sisällön paikkamerkki 5"/>
          <p:cNvSpPr>
            <a:spLocks noGrp="1"/>
          </p:cNvSpPr>
          <p:nvPr>
            <p:ph idx="1"/>
          </p:nvPr>
        </p:nvSpPr>
        <p:spPr>
          <a:xfrm>
            <a:off x="5508104" y="1600200"/>
            <a:ext cx="3331096" cy="4800600"/>
          </a:xfrm>
        </p:spPr>
        <p:txBody>
          <a:bodyPr/>
          <a:lstStyle/>
          <a:p>
            <a:r>
              <a:rPr lang="en-US" dirty="0" smtClean="0"/>
              <a:t>Delete records in bulk based on AF criteria</a:t>
            </a:r>
          </a:p>
          <a:p>
            <a:r>
              <a:rPr lang="en-US" dirty="0" smtClean="0"/>
              <a:t>Schedule deletion jobs to run every X days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5256584" cy="3697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00061" y="4797152"/>
            <a:ext cx="2044602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17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Recurring appointments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7677150" cy="232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3068960"/>
            <a:ext cx="3131602" cy="335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yöristetty kuvatekstisuorakulmio 4"/>
          <p:cNvSpPr/>
          <p:nvPr/>
        </p:nvSpPr>
        <p:spPr>
          <a:xfrm>
            <a:off x="1547664" y="4365104"/>
            <a:ext cx="2952328" cy="792088"/>
          </a:xfrm>
          <a:prstGeom prst="wedgeRoundRectCallout">
            <a:avLst>
              <a:gd name="adj1" fmla="val 48709"/>
              <a:gd name="adj2" fmla="val -1589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New activity type provided for recurring appointments</a:t>
            </a:r>
            <a:endParaRPr lang="en-US"/>
          </a:p>
        </p:txBody>
      </p:sp>
      <p:sp>
        <p:nvSpPr>
          <p:cNvPr id="15" name="Päivämäärän paikkamerkki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6" name="Dian numeron paikkamerkki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18</a:t>
            </a:fld>
            <a:endParaRPr lang="fi-FI"/>
          </a:p>
        </p:txBody>
      </p:sp>
      <p:sp>
        <p:nvSpPr>
          <p:cNvPr id="17" name="Alatunnisteen paikkamerkki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counts in grids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771525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yöristetty kuvatekstisuorakulmio 4"/>
          <p:cNvSpPr/>
          <p:nvPr/>
        </p:nvSpPr>
        <p:spPr>
          <a:xfrm>
            <a:off x="971600" y="5517232"/>
            <a:ext cx="3528392" cy="792088"/>
          </a:xfrm>
          <a:prstGeom prst="wedgeRoundRectCallout">
            <a:avLst>
              <a:gd name="adj1" fmla="val -32475"/>
              <a:gd name="adj2" fmla="val -124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 count of records in the view is displayed below the grid</a:t>
            </a:r>
            <a:endParaRPr lang="en-US" dirty="0"/>
          </a:p>
        </p:txBody>
      </p:sp>
      <p:sp>
        <p:nvSpPr>
          <p:cNvPr id="6" name="Pyöristetty kuvatekstisuorakulmio 5"/>
          <p:cNvSpPr/>
          <p:nvPr/>
        </p:nvSpPr>
        <p:spPr>
          <a:xfrm>
            <a:off x="4788024" y="5517232"/>
            <a:ext cx="1440160" cy="792088"/>
          </a:xfrm>
          <a:prstGeom prst="wedgeRoundRectCallout">
            <a:avLst>
              <a:gd name="adj1" fmla="val -49442"/>
              <a:gd name="adj2" fmla="val -124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…but page count is not</a:t>
            </a:r>
            <a:endParaRPr lang="en-US" dirty="0"/>
          </a:p>
        </p:txBody>
      </p:sp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19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301752" y="1770464"/>
            <a:ext cx="4160520" cy="475488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End-user tools and UI enhancements</a:t>
            </a:r>
          </a:p>
          <a:p>
            <a:r>
              <a:rPr lang="en-US" dirty="0" smtClean="0"/>
              <a:t>Outlook client</a:t>
            </a:r>
          </a:p>
          <a:p>
            <a:r>
              <a:rPr lang="en-US" dirty="0" smtClean="0"/>
              <a:t>Form customization options</a:t>
            </a:r>
          </a:p>
          <a:p>
            <a:r>
              <a:rPr lang="en-US" dirty="0" smtClean="0"/>
              <a:t>Auditing</a:t>
            </a:r>
          </a:p>
          <a:p>
            <a:r>
              <a:rPr lang="en-US" dirty="0" smtClean="0"/>
              <a:t>Connections</a:t>
            </a:r>
          </a:p>
          <a:p>
            <a:r>
              <a:rPr lang="en-US" dirty="0" smtClean="0"/>
              <a:t>SharePoint integration</a:t>
            </a:r>
          </a:p>
          <a:p>
            <a:r>
              <a:rPr lang="en-US" dirty="0" smtClean="0"/>
              <a:t>Visualizations</a:t>
            </a:r>
          </a:p>
          <a:p>
            <a:r>
              <a:rPr lang="en-US" dirty="0" smtClean="0"/>
              <a:t>Goals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770464"/>
            <a:ext cx="4160520" cy="475488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Customization menus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UI customization options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Solution management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Web resources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Processes (workflows)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Custom activities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Queue enhancements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forms per entity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Security features</a:t>
            </a:r>
          </a:p>
          <a:p>
            <a:endParaRPr lang="en-US" dirty="0"/>
          </a:p>
        </p:txBody>
      </p:sp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</a:t>
            </a:fld>
            <a:endParaRPr lang="fi-FI" dirty="0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  <p:sp>
        <p:nvSpPr>
          <p:cNvPr id="8" name="Pyöristetty suorakulmio 7"/>
          <p:cNvSpPr/>
          <p:nvPr/>
        </p:nvSpPr>
        <p:spPr>
          <a:xfrm>
            <a:off x="683568" y="1340768"/>
            <a:ext cx="3024336" cy="36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pc="300" smtClean="0"/>
              <a:t>Walktrough Part 1</a:t>
            </a:r>
            <a:endParaRPr lang="en-US" i="1" spc="300"/>
          </a:p>
        </p:txBody>
      </p:sp>
      <p:sp>
        <p:nvSpPr>
          <p:cNvPr id="9" name="Pyöristetty suorakulmio 8"/>
          <p:cNvSpPr/>
          <p:nvPr/>
        </p:nvSpPr>
        <p:spPr>
          <a:xfrm>
            <a:off x="5076056" y="1340768"/>
            <a:ext cx="3024336" cy="36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pc="300" smtClean="0"/>
              <a:t>Walktrough Part 2</a:t>
            </a:r>
            <a:endParaRPr lang="en-US" i="1" spc="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Sales</a:t>
            </a:r>
            <a:r>
              <a:rPr lang="fi-FI" dirty="0" smtClean="0"/>
              <a:t> </a:t>
            </a:r>
            <a:r>
              <a:rPr lang="fi-FI" dirty="0" err="1" smtClean="0"/>
              <a:t>Literature</a:t>
            </a:r>
            <a:r>
              <a:rPr lang="fi-FI" dirty="0" smtClean="0"/>
              <a:t> </a:t>
            </a:r>
            <a:r>
              <a:rPr lang="fi-FI" dirty="0" err="1" smtClean="0"/>
              <a:t>emailing</a:t>
            </a:r>
            <a:endParaRPr lang="fi-FI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4248472" cy="2636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2780928"/>
            <a:ext cx="5045491" cy="3616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20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8" name="Pyöristetty kuvatekstisuorakulmio 7"/>
          <p:cNvSpPr/>
          <p:nvPr/>
        </p:nvSpPr>
        <p:spPr>
          <a:xfrm>
            <a:off x="971600" y="5085184"/>
            <a:ext cx="2556792" cy="1080120"/>
          </a:xfrm>
          <a:prstGeom prst="wedgeRoundRectCallout">
            <a:avLst>
              <a:gd name="adj1" fmla="val 14092"/>
              <a:gd name="adj2" fmla="val -133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Attach a package of files to email through Sales Literature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284984"/>
            <a:ext cx="3543300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Update support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2044824"/>
          </a:xfrm>
        </p:spPr>
        <p:txBody>
          <a:bodyPr>
            <a:normAutofit/>
          </a:bodyPr>
          <a:lstStyle/>
          <a:p>
            <a:r>
              <a:rPr lang="en-US" smtClean="0"/>
              <a:t>Client updates to CRM 2011 will be distributed through Windows Update</a:t>
            </a:r>
          </a:p>
          <a:p>
            <a:r>
              <a:rPr lang="en-US" smtClean="0"/>
              <a:t>WSUS (Windows Server Update Service) to be also supported after RTM</a:t>
            </a:r>
            <a:endParaRPr 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77072"/>
            <a:ext cx="5429250" cy="178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äivämäärän paikkamerkki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6" name="Dian numeron paikkamerkki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21</a:t>
            </a:fld>
            <a:endParaRPr lang="fi-FI"/>
          </a:p>
        </p:txBody>
      </p:sp>
      <p:sp>
        <p:nvSpPr>
          <p:cNvPr id="17" name="Alatunnisteen paikkamerkki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Outlook </a:t>
            </a:r>
            <a:r>
              <a:rPr lang="fi-FI" dirty="0" err="1" smtClean="0"/>
              <a:t>Client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22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Outlook client built from ground up to work with Outlook MAPI (Microsoft’s Messaging API)</a:t>
            </a:r>
          </a:p>
          <a:p>
            <a:r>
              <a:rPr lang="en-US" dirty="0" smtClean="0"/>
              <a:t>Provides native Outlook controls to activities and also other CRM records</a:t>
            </a:r>
          </a:p>
          <a:p>
            <a:r>
              <a:rPr lang="en-US" dirty="0" smtClean="0"/>
              <a:t>Contains additional view configuration and data browsing features not available through the CRM web client</a:t>
            </a:r>
          </a:p>
          <a:p>
            <a:r>
              <a:rPr lang="en-US" dirty="0" smtClean="0"/>
              <a:t>CRM application menu structure integrated into Outlook UI more tightly (requires Office 2010)</a:t>
            </a:r>
            <a:endParaRPr lang="en-US" dirty="0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23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68" y="1628775"/>
            <a:ext cx="594360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Outlook 2010 vs. 2007/2003</a:t>
            </a:r>
            <a:endParaRPr lang="fi-FI" dirty="0"/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564904"/>
            <a:ext cx="5139742" cy="3934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yöristetty kuvatekstisuorakulmio 4"/>
          <p:cNvSpPr/>
          <p:nvPr/>
        </p:nvSpPr>
        <p:spPr>
          <a:xfrm>
            <a:off x="395536" y="5445224"/>
            <a:ext cx="3096344" cy="720080"/>
          </a:xfrm>
          <a:prstGeom prst="wedgeRoundRectCallout">
            <a:avLst>
              <a:gd name="adj1" fmla="val -36629"/>
              <a:gd name="adj2" fmla="val -172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Navigation</a:t>
            </a:r>
            <a:r>
              <a:rPr lang="fi-FI" dirty="0" smtClean="0"/>
              <a:t> panes and </a:t>
            </a:r>
            <a:r>
              <a:rPr lang="fi-FI" dirty="0" err="1" smtClean="0"/>
              <a:t>graphic</a:t>
            </a:r>
            <a:r>
              <a:rPr lang="fi-FI" dirty="0" smtClean="0"/>
              <a:t> </a:t>
            </a:r>
            <a:r>
              <a:rPr lang="fi-FI" dirty="0" err="1" smtClean="0"/>
              <a:t>folders</a:t>
            </a:r>
            <a:r>
              <a:rPr lang="fi-FI" dirty="0" smtClean="0"/>
              <a:t> </a:t>
            </a:r>
            <a:r>
              <a:rPr lang="fi-FI" dirty="0" err="1" smtClean="0"/>
              <a:t>only</a:t>
            </a:r>
            <a:r>
              <a:rPr lang="fi-FI" dirty="0" smtClean="0"/>
              <a:t> in 2010</a:t>
            </a:r>
            <a:endParaRPr lang="fi-FI" dirty="0"/>
          </a:p>
        </p:txBody>
      </p:sp>
      <p:sp>
        <p:nvSpPr>
          <p:cNvPr id="6" name="Pyöristetty kuvatekstisuorakulmio 5"/>
          <p:cNvSpPr/>
          <p:nvPr/>
        </p:nvSpPr>
        <p:spPr>
          <a:xfrm>
            <a:off x="395536" y="5445224"/>
            <a:ext cx="3096344" cy="720080"/>
          </a:xfrm>
          <a:prstGeom prst="wedgeRoundRectCallout">
            <a:avLst>
              <a:gd name="adj1" fmla="val 67347"/>
              <a:gd name="adj2" fmla="val -156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Navigation panes and </a:t>
            </a:r>
            <a:r>
              <a:rPr lang="en-US" noProof="1" smtClean="0"/>
              <a:t>graphic</a:t>
            </a:r>
            <a:r>
              <a:rPr lang="en-US" smtClean="0"/>
              <a:t> folders only in 2010</a:t>
            </a:r>
            <a:endParaRPr lang="en-US" dirty="0"/>
          </a:p>
        </p:txBody>
      </p:sp>
      <p:sp>
        <p:nvSpPr>
          <p:cNvPr id="7" name="Pyöristetty kuvatekstisuorakulmio 6"/>
          <p:cNvSpPr/>
          <p:nvPr/>
        </p:nvSpPr>
        <p:spPr>
          <a:xfrm>
            <a:off x="5436096" y="1628800"/>
            <a:ext cx="3096344" cy="720080"/>
          </a:xfrm>
          <a:prstGeom prst="wedgeRoundRectCallout">
            <a:avLst>
              <a:gd name="adj1" fmla="val -92309"/>
              <a:gd name="adj2" fmla="val 65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Ribbon</a:t>
            </a:r>
            <a:r>
              <a:rPr lang="fi-FI" dirty="0" smtClean="0"/>
              <a:t> </a:t>
            </a:r>
            <a:r>
              <a:rPr lang="fi-FI" dirty="0" err="1" smtClean="0"/>
              <a:t>converted</a:t>
            </a:r>
            <a:r>
              <a:rPr lang="fi-FI" dirty="0" smtClean="0"/>
              <a:t> to </a:t>
            </a:r>
            <a:r>
              <a:rPr lang="fi-FI" dirty="0" err="1" smtClean="0"/>
              <a:t>menus</a:t>
            </a:r>
            <a:r>
              <a:rPr lang="fi-FI" dirty="0" smtClean="0"/>
              <a:t> in 2007/2003</a:t>
            </a:r>
            <a:endParaRPr lang="fi-FI" dirty="0"/>
          </a:p>
        </p:txBody>
      </p:sp>
      <p:sp>
        <p:nvSpPr>
          <p:cNvPr id="8" name="Pyöristetty kuvatekstisuorakulmio 7"/>
          <p:cNvSpPr/>
          <p:nvPr/>
        </p:nvSpPr>
        <p:spPr>
          <a:xfrm>
            <a:off x="5436096" y="1628800"/>
            <a:ext cx="3096344" cy="720080"/>
          </a:xfrm>
          <a:prstGeom prst="wedgeRoundRectCallout">
            <a:avLst>
              <a:gd name="adj1" fmla="val -54472"/>
              <a:gd name="adj2" fmla="val 1057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Ribbons are converted to menus in 2007/2003</a:t>
            </a:r>
            <a:endParaRPr lang="en-US"/>
          </a:p>
        </p:txBody>
      </p:sp>
      <p:sp>
        <p:nvSpPr>
          <p:cNvPr id="18" name="Päivämäärän paikkamerkki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9" name="Dian numeron paikkamerkki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24</a:t>
            </a:fld>
            <a:endParaRPr lang="fi-FI"/>
          </a:p>
        </p:txBody>
      </p:sp>
      <p:sp>
        <p:nvSpPr>
          <p:cNvPr id="20" name="Alatunnisteen paikkamerkki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Reading</a:t>
            </a:r>
            <a:r>
              <a:rPr lang="fi-FI" dirty="0" smtClean="0"/>
              <a:t> panes</a:t>
            </a:r>
            <a:endParaRPr lang="fi-FI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556792"/>
            <a:ext cx="5550873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yöristetty kuvatekstisuorakulmio 3"/>
          <p:cNvSpPr/>
          <p:nvPr/>
        </p:nvSpPr>
        <p:spPr>
          <a:xfrm>
            <a:off x="179512" y="2492896"/>
            <a:ext cx="2304256" cy="1440160"/>
          </a:xfrm>
          <a:prstGeom prst="wedgeRoundRectCallout">
            <a:avLst>
              <a:gd name="adj1" fmla="val 69827"/>
              <a:gd name="adj2" fmla="val -295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Scrolling through records in grid allows ”inbox style” navigation through CRM data</a:t>
            </a:r>
            <a:endParaRPr lang="en-US" dirty="0"/>
          </a:p>
        </p:txBody>
      </p:sp>
      <p:sp>
        <p:nvSpPr>
          <p:cNvPr id="5" name="Pyöristetty kuvatekstisuorakulmio 4"/>
          <p:cNvSpPr/>
          <p:nvPr/>
        </p:nvSpPr>
        <p:spPr>
          <a:xfrm>
            <a:off x="107504" y="4725144"/>
            <a:ext cx="2304256" cy="1512168"/>
          </a:xfrm>
          <a:prstGeom prst="wedgeRoundRectCallout">
            <a:avLst>
              <a:gd name="adj1" fmla="val 66107"/>
              <a:gd name="adj2" fmla="val -446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Reading pane displays detail data, form section contents can be personalized</a:t>
            </a:r>
            <a:endParaRPr lang="en-US" dirty="0"/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4725144"/>
            <a:ext cx="3816424" cy="1699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25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tabs and filters</a:t>
            </a:r>
            <a:endParaRPr lang="en-US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348880"/>
            <a:ext cx="788670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yöristetty kuvatekstisuorakulmio 3"/>
          <p:cNvSpPr/>
          <p:nvPr/>
        </p:nvSpPr>
        <p:spPr>
          <a:xfrm>
            <a:off x="4067944" y="1628800"/>
            <a:ext cx="3168352" cy="936104"/>
          </a:xfrm>
          <a:prstGeom prst="wedgeRoundRectCallout">
            <a:avLst>
              <a:gd name="adj1" fmla="val -50725"/>
              <a:gd name="adj2" fmla="val 895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Multiple views can be opened on tabs for quick data comparison</a:t>
            </a:r>
            <a:endParaRPr lang="en-US" dirty="0"/>
          </a:p>
        </p:txBody>
      </p:sp>
      <p:sp>
        <p:nvSpPr>
          <p:cNvPr id="5" name="Pyöristetty kuvatekstisuorakulmio 4"/>
          <p:cNvSpPr/>
          <p:nvPr/>
        </p:nvSpPr>
        <p:spPr>
          <a:xfrm>
            <a:off x="2051720" y="5517232"/>
            <a:ext cx="3168352" cy="720080"/>
          </a:xfrm>
          <a:prstGeom prst="wedgeRoundRectCallout">
            <a:avLst>
              <a:gd name="adj1" fmla="val -49523"/>
              <a:gd name="adj2" fmla="val -2504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filters can easily be applied to existing views</a:t>
            </a:r>
            <a:endParaRPr lang="en-US" dirty="0"/>
          </a:p>
        </p:txBody>
      </p:sp>
      <p:sp>
        <p:nvSpPr>
          <p:cNvPr id="15" name="Päivämäärän paikkamerkki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6" name="Dian numeron paikkamerkki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26</a:t>
            </a:fld>
            <a:endParaRPr lang="fi-FI"/>
          </a:p>
        </p:txBody>
      </p:sp>
      <p:sp>
        <p:nvSpPr>
          <p:cNvPr id="17" name="Alatunnisteen paikkamerkki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780928"/>
            <a:ext cx="5986458" cy="3620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visualizations support</a:t>
            </a:r>
            <a:endParaRPr lang="en-US" dirty="0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28800"/>
            <a:ext cx="5328592" cy="3459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27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grouping</a:t>
            </a:r>
            <a:endParaRPr lang="en-US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556792"/>
            <a:ext cx="6368100" cy="482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yöristetty kuvatekstisuorakulmio 3"/>
          <p:cNvSpPr/>
          <p:nvPr/>
        </p:nvSpPr>
        <p:spPr>
          <a:xfrm>
            <a:off x="107504" y="4077072"/>
            <a:ext cx="2088232" cy="1512168"/>
          </a:xfrm>
          <a:prstGeom prst="wedgeRoundRectCallout">
            <a:avLst>
              <a:gd name="adj1" fmla="val 62458"/>
              <a:gd name="adj2" fmla="val -521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Outlook grouping options for activities (by due date etc.)</a:t>
            </a:r>
            <a:endParaRPr lang="en-US" dirty="0"/>
          </a:p>
        </p:txBody>
      </p:sp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28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</a:t>
            </a:r>
            <a:r>
              <a:rPr lang="en-US" dirty="0" err="1" smtClean="0"/>
              <a:t>formating</a:t>
            </a:r>
            <a:endParaRPr lang="en-US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628800"/>
            <a:ext cx="6286488" cy="4666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yöristetty kuvatekstisuorakulmio 3"/>
          <p:cNvSpPr/>
          <p:nvPr/>
        </p:nvSpPr>
        <p:spPr>
          <a:xfrm>
            <a:off x="179512" y="3212976"/>
            <a:ext cx="2088232" cy="1296144"/>
          </a:xfrm>
          <a:prstGeom prst="wedgeRoundRectCallout">
            <a:avLst>
              <a:gd name="adj1" fmla="val 66107"/>
              <a:gd name="adj2" fmla="val -103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custom format rules based on field data conditions</a:t>
            </a:r>
            <a:endParaRPr lang="en-US" dirty="0"/>
          </a:p>
        </p:txBody>
      </p:sp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29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End-user</a:t>
            </a:r>
            <a:r>
              <a:rPr lang="fi-FI" dirty="0" smtClean="0"/>
              <a:t> </a:t>
            </a:r>
            <a:r>
              <a:rPr lang="fi-FI" dirty="0" err="1" smtClean="0"/>
              <a:t>tools</a:t>
            </a:r>
            <a:r>
              <a:rPr lang="fi-FI" dirty="0" smtClean="0"/>
              <a:t> and UI </a:t>
            </a:r>
            <a:r>
              <a:rPr lang="fi-FI" dirty="0" err="1" smtClean="0"/>
              <a:t>enhancements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Regarding records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772816"/>
            <a:ext cx="6502303" cy="4448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yöristetty kuvatekstisuorakulmio 4"/>
          <p:cNvSpPr/>
          <p:nvPr/>
        </p:nvSpPr>
        <p:spPr>
          <a:xfrm>
            <a:off x="107504" y="4509120"/>
            <a:ext cx="2088232" cy="1152128"/>
          </a:xfrm>
          <a:prstGeom prst="wedgeRoundRectCallout">
            <a:avLst>
              <a:gd name="adj1" fmla="val 64283"/>
              <a:gd name="adj2" fmla="val 409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Regarding pane displays links to related records</a:t>
            </a:r>
            <a:endParaRPr lang="en-US" dirty="0"/>
          </a:p>
        </p:txBody>
      </p:sp>
      <p:sp>
        <p:nvSpPr>
          <p:cNvPr id="15" name="Päivämäärän paikkamerkki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6" name="Dian numeron paikkamerkki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30</a:t>
            </a:fld>
            <a:endParaRPr lang="fi-FI"/>
          </a:p>
        </p:txBody>
      </p:sp>
      <p:sp>
        <p:nvSpPr>
          <p:cNvPr id="17" name="Alatunnisteen paikkamerkki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Auto </a:t>
            </a:r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contacts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leads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1108720"/>
          </a:xfrm>
        </p:spPr>
        <p:txBody>
          <a:bodyPr/>
          <a:lstStyle/>
          <a:p>
            <a:r>
              <a:rPr lang="fi-FI" dirty="0" smtClean="0"/>
              <a:t>Outlook </a:t>
            </a:r>
            <a:r>
              <a:rPr lang="fi-FI" dirty="0" err="1" smtClean="0"/>
              <a:t>settings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configured</a:t>
            </a:r>
            <a:r>
              <a:rPr lang="fi-FI" dirty="0" smtClean="0"/>
              <a:t> to </a:t>
            </a:r>
            <a:r>
              <a:rPr lang="fi-FI" dirty="0" err="1" smtClean="0"/>
              <a:t>create</a:t>
            </a:r>
            <a:r>
              <a:rPr lang="fi-FI" dirty="0" smtClean="0"/>
              <a:t> new </a:t>
            </a:r>
            <a:r>
              <a:rPr lang="fi-FI" dirty="0" err="1" smtClean="0"/>
              <a:t>records</a:t>
            </a:r>
            <a:r>
              <a:rPr lang="fi-FI" dirty="0" smtClean="0"/>
              <a:t> for </a:t>
            </a:r>
            <a:r>
              <a:rPr lang="fi-FI" dirty="0" err="1" smtClean="0"/>
              <a:t>sender</a:t>
            </a:r>
            <a:r>
              <a:rPr lang="fi-FI" dirty="0" smtClean="0"/>
              <a:t> of an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tracked</a:t>
            </a:r>
            <a:r>
              <a:rPr lang="fi-FI" dirty="0" smtClean="0"/>
              <a:t> to CRM</a:t>
            </a:r>
            <a:endParaRPr lang="fi-FI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80928"/>
            <a:ext cx="548640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31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Multi-tenancy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Single Outlook client can be used for opening multiple CRM organizations</a:t>
            </a:r>
          </a:p>
          <a:p>
            <a:r>
              <a:rPr lang="en-US" smtClean="0"/>
              <a:t>Organizations displayed as menus (Outlook 2010) or folders (Outlook 2003/2007)</a:t>
            </a:r>
          </a:p>
          <a:p>
            <a:r>
              <a:rPr lang="en-US" smtClean="0"/>
              <a:t>However, activity tracking is only possible with one organization per client</a:t>
            </a:r>
            <a:endParaRPr lang="en-US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32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 Social Connector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6984776" cy="4359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yöristetty kuvatekstisuorakulmio 3"/>
          <p:cNvSpPr/>
          <p:nvPr/>
        </p:nvSpPr>
        <p:spPr>
          <a:xfrm>
            <a:off x="6876256" y="2492896"/>
            <a:ext cx="2088232" cy="1800200"/>
          </a:xfrm>
          <a:prstGeom prst="wedgeRoundRectCallout">
            <a:avLst>
              <a:gd name="adj1" fmla="val -74380"/>
              <a:gd name="adj2" fmla="val 682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 network profiles and streams can be integrated into the contact reading pane</a:t>
            </a:r>
            <a:endParaRPr lang="en-US" dirty="0"/>
          </a:p>
        </p:txBody>
      </p:sp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33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Form</a:t>
            </a:r>
            <a:r>
              <a:rPr lang="fi-FI" dirty="0" smtClean="0"/>
              <a:t> </a:t>
            </a:r>
            <a:r>
              <a:rPr lang="fi-FI" dirty="0" err="1" smtClean="0"/>
              <a:t>Customization</a:t>
            </a:r>
            <a:r>
              <a:rPr lang="fi-FI" dirty="0" smtClean="0"/>
              <a:t> </a:t>
            </a:r>
            <a:r>
              <a:rPr lang="fi-FI" dirty="0" err="1" smtClean="0"/>
              <a:t>Options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34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Sub-grids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04800" y="1600200"/>
            <a:ext cx="8515672" cy="1540768"/>
          </a:xfrm>
        </p:spPr>
        <p:txBody>
          <a:bodyPr>
            <a:normAutofit/>
          </a:bodyPr>
          <a:lstStyle/>
          <a:p>
            <a:r>
              <a:rPr lang="en-US" smtClean="0"/>
              <a:t>Add related child entity grids on parent entity view through form customization (no more iFrames)</a:t>
            </a:r>
          </a:p>
          <a:p>
            <a:r>
              <a:rPr lang="en-US" smtClean="0"/>
              <a:t>Control default views and UI features displayed</a:t>
            </a:r>
            <a:endParaRPr lang="en-US"/>
          </a:p>
        </p:txBody>
      </p:sp>
      <p:pic>
        <p:nvPicPr>
          <p:cNvPr id="132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5614" y="3165301"/>
            <a:ext cx="4710682" cy="3216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35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Adding</a:t>
            </a:r>
            <a:r>
              <a:rPr lang="fi-FI" dirty="0" smtClean="0"/>
              <a:t> a </a:t>
            </a:r>
            <a:r>
              <a:rPr lang="fi-FI" dirty="0" err="1" smtClean="0"/>
              <a:t>sub-grid</a:t>
            </a:r>
            <a:r>
              <a:rPr lang="fi-FI" dirty="0" smtClean="0"/>
              <a:t> on the </a:t>
            </a:r>
            <a:r>
              <a:rPr lang="fi-FI" dirty="0" err="1" smtClean="0"/>
              <a:t>form</a:t>
            </a:r>
            <a:endParaRPr 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906116"/>
            <a:ext cx="5267325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556792"/>
            <a:ext cx="3600400" cy="4707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36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Filtered</a:t>
            </a:r>
            <a:r>
              <a:rPr lang="fi-FI" dirty="0" smtClean="0"/>
              <a:t> </a:t>
            </a:r>
            <a:r>
              <a:rPr lang="fi-FI" dirty="0" err="1" smtClean="0"/>
              <a:t>lookups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customization options include ability to show records based on simple query criteria</a:t>
            </a:r>
          </a:p>
          <a:p>
            <a:r>
              <a:rPr lang="en-US" dirty="0" smtClean="0"/>
              <a:t>Common scenario: show only accounts where the parent account is equal to current account</a:t>
            </a:r>
          </a:p>
          <a:p>
            <a:r>
              <a:rPr lang="en-US" dirty="0" smtClean="0"/>
              <a:t>Lookup controls are programmable, i.e. can be modified through SDK when GUI is not enough</a:t>
            </a:r>
            <a:endParaRPr lang="en-US" dirty="0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37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Related</a:t>
            </a:r>
            <a:r>
              <a:rPr lang="fi-FI" dirty="0" smtClean="0"/>
              <a:t> </a:t>
            </a:r>
            <a:r>
              <a:rPr lang="fi-FI" dirty="0" err="1" smtClean="0"/>
              <a:t>records</a:t>
            </a:r>
            <a:r>
              <a:rPr lang="fi-FI" dirty="0" smtClean="0"/>
              <a:t> </a:t>
            </a:r>
            <a:r>
              <a:rPr lang="fi-FI" dirty="0" err="1" smtClean="0"/>
              <a:t>filtering</a:t>
            </a:r>
            <a:endParaRPr lang="fi-FI" dirty="0"/>
          </a:p>
        </p:txBody>
      </p:sp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556792"/>
            <a:ext cx="6858298" cy="471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38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Option sets</a:t>
            </a:r>
            <a:endParaRPr lang="en-US"/>
          </a:p>
        </p:txBody>
      </p:sp>
      <p:sp>
        <p:nvSpPr>
          <p:cNvPr id="5" name="Sisällön paikkamerkki 4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2188840"/>
          </a:xfrm>
        </p:spPr>
        <p:txBody>
          <a:bodyPr/>
          <a:lstStyle/>
          <a:p>
            <a:r>
              <a:rPr lang="en-US" dirty="0" smtClean="0"/>
              <a:t>Option sets = global </a:t>
            </a:r>
            <a:r>
              <a:rPr lang="en-US" dirty="0" err="1" smtClean="0"/>
              <a:t>picklists</a:t>
            </a:r>
            <a:endParaRPr lang="en-US" dirty="0" smtClean="0"/>
          </a:p>
          <a:p>
            <a:r>
              <a:rPr lang="en-US" dirty="0" smtClean="0"/>
              <a:t>Re-usable lists of values that can be shared across different entities</a:t>
            </a:r>
          </a:p>
          <a:p>
            <a:r>
              <a:rPr lang="en-US" dirty="0" smtClean="0"/>
              <a:t>Values can be populated/maintained through SDK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4072760"/>
            <a:ext cx="3835921" cy="234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077072"/>
            <a:ext cx="4077878" cy="230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äivämäärän paikkamerkki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6" name="Dian numeron paikkamerkki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39</a:t>
            </a:fld>
            <a:endParaRPr lang="fi-FI"/>
          </a:p>
        </p:txBody>
      </p:sp>
      <p:sp>
        <p:nvSpPr>
          <p:cNvPr id="17" name="Alatunnisteen paikkamerkki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Context-sensitive</a:t>
            </a:r>
            <a:r>
              <a:rPr lang="fi-FI" dirty="0" smtClean="0"/>
              <a:t> </a:t>
            </a:r>
            <a:r>
              <a:rPr lang="fi-FI" dirty="0" err="1" smtClean="0"/>
              <a:t>ribbon</a:t>
            </a:r>
            <a:endParaRPr lang="fi-FI" dirty="0"/>
          </a:p>
        </p:txBody>
      </p:sp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5" y="1628800"/>
            <a:ext cx="7632848" cy="2630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7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3140968"/>
            <a:ext cx="5436899" cy="331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Pyöristetty kuvatekstisuorakulmio 6"/>
          <p:cNvSpPr/>
          <p:nvPr/>
        </p:nvSpPr>
        <p:spPr>
          <a:xfrm>
            <a:off x="1547664" y="5517232"/>
            <a:ext cx="1872208" cy="720080"/>
          </a:xfrm>
          <a:prstGeom prst="wedgeRoundRectCallout">
            <a:avLst>
              <a:gd name="adj1" fmla="val 132091"/>
              <a:gd name="adj2" fmla="val 17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Show </a:t>
            </a:r>
            <a:r>
              <a:rPr lang="fi-FI" dirty="0" err="1" smtClean="0"/>
              <a:t>list</a:t>
            </a:r>
            <a:r>
              <a:rPr lang="fi-FI" dirty="0" smtClean="0"/>
              <a:t> </a:t>
            </a:r>
            <a:r>
              <a:rPr lang="fi-FI" dirty="0" err="1" smtClean="0"/>
              <a:t>tools</a:t>
            </a:r>
            <a:r>
              <a:rPr lang="fi-FI" dirty="0" smtClean="0"/>
              <a:t> for </a:t>
            </a:r>
            <a:r>
              <a:rPr lang="fi-FI" dirty="0" err="1" smtClean="0"/>
              <a:t>subgrids</a:t>
            </a:r>
            <a:endParaRPr lang="fi-FI" dirty="0"/>
          </a:p>
        </p:txBody>
      </p:sp>
      <p:sp>
        <p:nvSpPr>
          <p:cNvPr id="8" name="Pyöristetty kuvatekstisuorakulmio 7"/>
          <p:cNvSpPr/>
          <p:nvPr/>
        </p:nvSpPr>
        <p:spPr>
          <a:xfrm>
            <a:off x="179512" y="4509120"/>
            <a:ext cx="1872208" cy="720080"/>
          </a:xfrm>
          <a:prstGeom prst="wedgeRoundRectCallout">
            <a:avLst>
              <a:gd name="adj1" fmla="val 8972"/>
              <a:gd name="adj2" fmla="val -265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related</a:t>
            </a:r>
            <a:r>
              <a:rPr lang="fi-FI" dirty="0" smtClean="0"/>
              <a:t> </a:t>
            </a:r>
            <a:r>
              <a:rPr lang="fi-FI" dirty="0" err="1" smtClean="0"/>
              <a:t>records</a:t>
            </a:r>
            <a:endParaRPr lang="fi-FI" dirty="0"/>
          </a:p>
        </p:txBody>
      </p:sp>
      <p:sp>
        <p:nvSpPr>
          <p:cNvPr id="18" name="Päivämäärän paikkamerkki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9" name="Dian numeron paikkamerkki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</a:t>
            </a:fld>
            <a:endParaRPr lang="fi-FI"/>
          </a:p>
        </p:txBody>
      </p:sp>
      <p:sp>
        <p:nvSpPr>
          <p:cNvPr id="20" name="Alatunnisteen paikkamerkki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Auditing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40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Auditing</a:t>
            </a:r>
            <a:r>
              <a:rPr lang="fi-FI" dirty="0" smtClean="0"/>
              <a:t> </a:t>
            </a:r>
            <a:r>
              <a:rPr lang="fi-FI" dirty="0" err="1" smtClean="0"/>
              <a:t>features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idx="1"/>
          </p:nvPr>
        </p:nvSpPr>
        <p:spPr>
          <a:xfrm>
            <a:off x="5364088" y="1600200"/>
            <a:ext cx="3475112" cy="4800600"/>
          </a:xfrm>
        </p:spPr>
        <p:txBody>
          <a:bodyPr>
            <a:normAutofit lnSpcReduction="10000"/>
          </a:bodyPr>
          <a:lstStyle/>
          <a:p>
            <a:r>
              <a:rPr lang="fi-FI" dirty="0" err="1" smtClean="0"/>
              <a:t>Available</a:t>
            </a:r>
            <a:r>
              <a:rPr lang="fi-FI" dirty="0" smtClean="0"/>
              <a:t> on common </a:t>
            </a:r>
            <a:r>
              <a:rPr lang="fi-FI" dirty="0" err="1" smtClean="0"/>
              <a:t>entities</a:t>
            </a:r>
            <a:r>
              <a:rPr lang="fi-FI" dirty="0" smtClean="0"/>
              <a:t> as </a:t>
            </a:r>
            <a:r>
              <a:rPr lang="fi-FI" dirty="0" err="1" smtClean="0"/>
              <a:t>well</a:t>
            </a:r>
            <a:r>
              <a:rPr lang="fi-FI" dirty="0" smtClean="0"/>
              <a:t> as </a:t>
            </a:r>
            <a:r>
              <a:rPr lang="fi-FI" dirty="0" err="1" smtClean="0"/>
              <a:t>custom</a:t>
            </a:r>
            <a:r>
              <a:rPr lang="fi-FI" dirty="0" smtClean="0"/>
              <a:t> </a:t>
            </a:r>
            <a:r>
              <a:rPr lang="fi-FI" dirty="0" err="1" smtClean="0"/>
              <a:t>entities</a:t>
            </a:r>
            <a:endParaRPr lang="fi-FI" dirty="0" smtClean="0"/>
          </a:p>
          <a:p>
            <a:r>
              <a:rPr lang="en-US" dirty="0" smtClean="0"/>
              <a:t>Auditing data is recorded across a designated period of time in partitions (audit logs), which can be deleted from the Settings menu</a:t>
            </a:r>
            <a:endParaRPr lang="fi-FI" dirty="0"/>
          </a:p>
        </p:txBody>
      </p:sp>
      <p:pic>
        <p:nvPicPr>
          <p:cNvPr id="10242" name="Picture 2" descr="Auditing featur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916832"/>
            <a:ext cx="5029200" cy="3990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kstikehys 5"/>
          <p:cNvSpPr txBox="1"/>
          <p:nvPr/>
        </p:nvSpPr>
        <p:spPr>
          <a:xfrm>
            <a:off x="107504" y="6021288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From Microsoft Dynamics CRM 2011 Beta SDK</a:t>
            </a:r>
            <a:endParaRPr lang="en-US" sz="1200" i="1" dirty="0"/>
          </a:p>
        </p:txBody>
      </p:sp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41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Enabling</a:t>
            </a:r>
            <a:r>
              <a:rPr lang="fi-FI" dirty="0" smtClean="0"/>
              <a:t> </a:t>
            </a:r>
            <a:r>
              <a:rPr lang="fi-FI" dirty="0" err="1" smtClean="0"/>
              <a:t>auditing</a:t>
            </a:r>
            <a:endParaRPr lang="fi-FI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823102"/>
            <a:ext cx="7679829" cy="1558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556792"/>
            <a:ext cx="29527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772816"/>
            <a:ext cx="4273741" cy="267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Pyöristetty suorakulmio 5"/>
          <p:cNvSpPr/>
          <p:nvPr/>
        </p:nvSpPr>
        <p:spPr>
          <a:xfrm>
            <a:off x="2195736" y="2348880"/>
            <a:ext cx="165618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System </a:t>
            </a:r>
            <a:r>
              <a:rPr lang="fi-FI" dirty="0" err="1" smtClean="0"/>
              <a:t>level</a:t>
            </a:r>
            <a:endParaRPr lang="fi-FI" dirty="0"/>
          </a:p>
        </p:txBody>
      </p:sp>
      <p:sp>
        <p:nvSpPr>
          <p:cNvPr id="7" name="Pyöristetty suorakulmio 6"/>
          <p:cNvSpPr/>
          <p:nvPr/>
        </p:nvSpPr>
        <p:spPr>
          <a:xfrm>
            <a:off x="3995936" y="4941168"/>
            <a:ext cx="165618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Per </a:t>
            </a:r>
            <a:r>
              <a:rPr lang="fi-FI" dirty="0" err="1" smtClean="0"/>
              <a:t>entity</a:t>
            </a:r>
            <a:endParaRPr lang="fi-FI" dirty="0"/>
          </a:p>
        </p:txBody>
      </p:sp>
      <p:sp>
        <p:nvSpPr>
          <p:cNvPr id="8" name="Pyöristetty suorakulmio 7"/>
          <p:cNvSpPr/>
          <p:nvPr/>
        </p:nvSpPr>
        <p:spPr>
          <a:xfrm>
            <a:off x="7308304" y="2420888"/>
            <a:ext cx="165618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Per </a:t>
            </a:r>
            <a:r>
              <a:rPr lang="fi-FI" dirty="0" err="1" smtClean="0"/>
              <a:t>field</a:t>
            </a:r>
            <a:endParaRPr lang="fi-FI" dirty="0"/>
          </a:p>
        </p:txBody>
      </p:sp>
      <p:sp>
        <p:nvSpPr>
          <p:cNvPr id="18" name="Päivämäärän paikkamerkki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9" name="Dian numeron paikkamerkki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42</a:t>
            </a:fld>
            <a:endParaRPr lang="fi-FI"/>
          </a:p>
        </p:txBody>
      </p:sp>
      <p:sp>
        <p:nvSpPr>
          <p:cNvPr id="20" name="Alatunnisteen paikkamerkki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View</a:t>
            </a:r>
            <a:r>
              <a:rPr lang="fi-FI" dirty="0" smtClean="0"/>
              <a:t> </a:t>
            </a:r>
            <a:r>
              <a:rPr lang="fi-FI" dirty="0" err="1" smtClean="0"/>
              <a:t>audit</a:t>
            </a:r>
            <a:r>
              <a:rPr lang="fi-FI" dirty="0" smtClean="0"/>
              <a:t> </a:t>
            </a:r>
            <a:r>
              <a:rPr lang="fi-FI" dirty="0" err="1" smtClean="0"/>
              <a:t>history</a:t>
            </a:r>
            <a:r>
              <a:rPr lang="fi-FI" dirty="0" smtClean="0"/>
              <a:t> per </a:t>
            </a:r>
            <a:r>
              <a:rPr lang="fi-FI" dirty="0" err="1" smtClean="0"/>
              <a:t>record</a:t>
            </a:r>
            <a:endParaRPr lang="fi-FI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628800"/>
            <a:ext cx="8662985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43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Audit </a:t>
            </a:r>
            <a:r>
              <a:rPr lang="fi-FI" dirty="0" err="1" smtClean="0"/>
              <a:t>summary</a:t>
            </a:r>
            <a:r>
              <a:rPr lang="fi-FI" dirty="0" smtClean="0"/>
              <a:t> </a:t>
            </a:r>
            <a:r>
              <a:rPr lang="fi-FI" dirty="0" err="1" smtClean="0"/>
              <a:t>view</a:t>
            </a:r>
            <a:endParaRPr lang="fi-FI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628800"/>
            <a:ext cx="7776864" cy="315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3140968"/>
            <a:ext cx="299085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44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Audit data </a:t>
            </a:r>
            <a:r>
              <a:rPr lang="fi-FI" dirty="0" err="1" smtClean="0"/>
              <a:t>security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idx="1"/>
          </p:nvPr>
        </p:nvSpPr>
        <p:spPr>
          <a:xfrm>
            <a:off x="4067944" y="1600200"/>
            <a:ext cx="4771256" cy="4800600"/>
          </a:xfrm>
        </p:spPr>
        <p:txBody>
          <a:bodyPr/>
          <a:lstStyle/>
          <a:p>
            <a:r>
              <a:rPr lang="en-US" smtClean="0"/>
              <a:t>Privileges are defined on system level, not per entity or field</a:t>
            </a:r>
          </a:p>
          <a:p>
            <a:r>
              <a:rPr lang="en-US" smtClean="0"/>
              <a:t>Complete audit summary can be hidden from normal system users</a:t>
            </a:r>
            <a:endParaRPr lang="en-US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318135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45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Limitations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Audit data is not available in Advanced Find queries, nor for reporting</a:t>
            </a:r>
          </a:p>
          <a:p>
            <a:r>
              <a:rPr lang="en-US" smtClean="0"/>
              <a:t>FilteredAudit view does not surface all relevant fields from the tables</a:t>
            </a:r>
          </a:p>
          <a:p>
            <a:r>
              <a:rPr lang="en-US" smtClean="0"/>
              <a:t>Audit records and record details can be retrieved through SDK</a:t>
            </a:r>
          </a:p>
          <a:p>
            <a:r>
              <a:rPr lang="en-US" smtClean="0"/>
              <a:t>Some system fields do not allow changing auditing settings other than on per entity level</a:t>
            </a:r>
            <a:endParaRPr lang="en-US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46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Connections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47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Connections</a:t>
            </a:r>
            <a:r>
              <a:rPr lang="fi-FI" dirty="0" smtClean="0"/>
              <a:t> vs. </a:t>
            </a:r>
            <a:r>
              <a:rPr lang="fi-FI" dirty="0" err="1" smtClean="0"/>
              <a:t>Relationships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err="1" smtClean="0"/>
              <a:t>Replaces</a:t>
            </a:r>
            <a:r>
              <a:rPr lang="fi-FI" dirty="0" smtClean="0"/>
              <a:t> the </a:t>
            </a:r>
            <a:r>
              <a:rPr lang="fi-FI" dirty="0" err="1" smtClean="0"/>
              <a:t>Customer</a:t>
            </a:r>
            <a:r>
              <a:rPr lang="fi-FI" dirty="0" smtClean="0"/>
              <a:t> </a:t>
            </a:r>
            <a:r>
              <a:rPr lang="fi-FI" dirty="0" err="1" smtClean="0"/>
              <a:t>Relationships</a:t>
            </a:r>
            <a:r>
              <a:rPr lang="fi-FI" dirty="0" smtClean="0"/>
              <a:t> feature </a:t>
            </a:r>
            <a:r>
              <a:rPr lang="fi-FI" dirty="0" err="1" smtClean="0"/>
              <a:t>that</a:t>
            </a:r>
            <a:r>
              <a:rPr lang="fi-FI" dirty="0" smtClean="0"/>
              <a:t> </a:t>
            </a:r>
            <a:r>
              <a:rPr lang="fi-FI" dirty="0" err="1" smtClean="0"/>
              <a:t>was</a:t>
            </a:r>
            <a:r>
              <a:rPr lang="fi-FI" dirty="0" smtClean="0"/>
              <a:t> </a:t>
            </a:r>
            <a:r>
              <a:rPr lang="fi-FI" dirty="0" err="1" smtClean="0"/>
              <a:t>limited</a:t>
            </a:r>
            <a:r>
              <a:rPr lang="fi-FI" dirty="0" smtClean="0"/>
              <a:t> to </a:t>
            </a:r>
            <a:r>
              <a:rPr lang="fi-FI" dirty="0" err="1" smtClean="0"/>
              <a:t>accounts</a:t>
            </a:r>
            <a:r>
              <a:rPr lang="fi-FI" dirty="0" smtClean="0"/>
              <a:t>, </a:t>
            </a:r>
            <a:r>
              <a:rPr lang="fi-FI" dirty="0" err="1" smtClean="0"/>
              <a:t>contacts</a:t>
            </a:r>
            <a:r>
              <a:rPr lang="fi-FI" dirty="0" smtClean="0"/>
              <a:t> and </a:t>
            </a:r>
            <a:r>
              <a:rPr lang="fi-FI" dirty="0" err="1" smtClean="0"/>
              <a:t>opportunities</a:t>
            </a:r>
            <a:endParaRPr lang="fi-FI" dirty="0" smtClean="0"/>
          </a:p>
          <a:p>
            <a:r>
              <a:rPr lang="fi-FI" dirty="0" err="1" smtClean="0"/>
              <a:t>Connections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formed</a:t>
            </a:r>
            <a:r>
              <a:rPr lang="fi-FI" dirty="0" smtClean="0"/>
              <a:t> </a:t>
            </a:r>
            <a:r>
              <a:rPr lang="fi-FI" dirty="0" err="1" smtClean="0"/>
              <a:t>between</a:t>
            </a:r>
            <a:r>
              <a:rPr lang="fi-FI" dirty="0" smtClean="0"/>
              <a:t> </a:t>
            </a:r>
            <a:r>
              <a:rPr lang="fi-FI" dirty="0" err="1" smtClean="0"/>
              <a:t>any</a:t>
            </a:r>
            <a:r>
              <a:rPr lang="fi-FI" dirty="0" smtClean="0"/>
              <a:t> </a:t>
            </a:r>
            <a:r>
              <a:rPr lang="fi-FI" dirty="0" err="1" smtClean="0"/>
              <a:t>entity</a:t>
            </a:r>
            <a:r>
              <a:rPr lang="fi-FI" dirty="0" smtClean="0"/>
              <a:t> (</a:t>
            </a:r>
            <a:r>
              <a:rPr lang="fi-FI" dirty="0" err="1" smtClean="0"/>
              <a:t>default</a:t>
            </a:r>
            <a:r>
              <a:rPr lang="fi-FI" dirty="0" smtClean="0"/>
              <a:t> and </a:t>
            </a:r>
            <a:r>
              <a:rPr lang="fi-FI" dirty="0" err="1" smtClean="0"/>
              <a:t>custom</a:t>
            </a:r>
            <a:r>
              <a:rPr lang="fi-FI" dirty="0" smtClean="0"/>
              <a:t>)</a:t>
            </a:r>
          </a:p>
          <a:p>
            <a:r>
              <a:rPr lang="fi-FI" dirty="0" err="1" smtClean="0"/>
              <a:t>However</a:t>
            </a:r>
            <a:r>
              <a:rPr lang="fi-FI" dirty="0" smtClean="0"/>
              <a:t>, the </a:t>
            </a:r>
            <a:r>
              <a:rPr lang="fi-FI" dirty="0" err="1" smtClean="0"/>
              <a:t>old</a:t>
            </a:r>
            <a:r>
              <a:rPr lang="fi-FI" dirty="0" smtClean="0"/>
              <a:t> </a:t>
            </a:r>
            <a:r>
              <a:rPr lang="fi-FI" dirty="0" err="1" smtClean="0"/>
              <a:t>Relationship</a:t>
            </a:r>
            <a:r>
              <a:rPr lang="fi-FI" dirty="0" smtClean="0"/>
              <a:t> </a:t>
            </a:r>
            <a:r>
              <a:rPr lang="fi-FI" dirty="0" err="1" smtClean="0"/>
              <a:t>remains</a:t>
            </a:r>
            <a:r>
              <a:rPr lang="fi-FI" dirty="0" smtClean="0"/>
              <a:t> in the </a:t>
            </a:r>
            <a:r>
              <a:rPr lang="fi-FI" dirty="0" err="1" smtClean="0"/>
              <a:t>schema</a:t>
            </a:r>
            <a:r>
              <a:rPr lang="fi-FI" dirty="0" smtClean="0"/>
              <a:t> for </a:t>
            </a:r>
            <a:r>
              <a:rPr lang="fi-FI" dirty="0" err="1" smtClean="0"/>
              <a:t>backward</a:t>
            </a:r>
            <a:r>
              <a:rPr lang="fi-FI" dirty="0" smtClean="0"/>
              <a:t> </a:t>
            </a:r>
            <a:r>
              <a:rPr lang="fi-FI" dirty="0" err="1" smtClean="0"/>
              <a:t>compatibility</a:t>
            </a:r>
            <a:r>
              <a:rPr lang="fi-FI" dirty="0" smtClean="0"/>
              <a:t> </a:t>
            </a:r>
            <a:r>
              <a:rPr lang="fi-FI" dirty="0" err="1" smtClean="0"/>
              <a:t>purposes</a:t>
            </a:r>
            <a:endParaRPr lang="fi-FI" dirty="0" smtClean="0"/>
          </a:p>
          <a:p>
            <a:pPr lvl="1"/>
            <a:r>
              <a:rPr lang="fi-FI" dirty="0" err="1" smtClean="0"/>
              <a:t>Default</a:t>
            </a:r>
            <a:r>
              <a:rPr lang="fi-FI" dirty="0" smtClean="0"/>
              <a:t> </a:t>
            </a:r>
            <a:r>
              <a:rPr lang="fi-FI" dirty="0" err="1" smtClean="0"/>
              <a:t>security</a:t>
            </a:r>
            <a:r>
              <a:rPr lang="fi-FI" dirty="0" smtClean="0"/>
              <a:t> </a:t>
            </a:r>
            <a:r>
              <a:rPr lang="fi-FI" dirty="0" err="1" smtClean="0"/>
              <a:t>roles</a:t>
            </a:r>
            <a:r>
              <a:rPr lang="fi-FI" dirty="0" smtClean="0"/>
              <a:t> </a:t>
            </a:r>
            <a:r>
              <a:rPr lang="fi-FI" dirty="0" err="1" smtClean="0"/>
              <a:t>will</a:t>
            </a:r>
            <a:r>
              <a:rPr lang="fi-FI" dirty="0" smtClean="0"/>
              <a:t> </a:t>
            </a:r>
            <a:r>
              <a:rPr lang="fi-FI" dirty="0" err="1" smtClean="0"/>
              <a:t>not</a:t>
            </a:r>
            <a:r>
              <a:rPr lang="fi-FI" dirty="0" smtClean="0"/>
              <a:t> </a:t>
            </a:r>
            <a:r>
              <a:rPr lang="fi-FI" dirty="0" err="1" smtClean="0"/>
              <a:t>even</a:t>
            </a:r>
            <a:r>
              <a:rPr lang="fi-FI" dirty="0" smtClean="0"/>
              <a:t> show the </a:t>
            </a:r>
            <a:r>
              <a:rPr lang="fi-FI" dirty="0" err="1" smtClean="0"/>
              <a:t>Relationship</a:t>
            </a:r>
            <a:r>
              <a:rPr lang="fi-FI" dirty="0" smtClean="0"/>
              <a:t> data to </a:t>
            </a:r>
            <a:r>
              <a:rPr lang="fi-FI" dirty="0" err="1" smtClean="0"/>
              <a:t>normal</a:t>
            </a:r>
            <a:r>
              <a:rPr lang="fi-FI" dirty="0" smtClean="0"/>
              <a:t> </a:t>
            </a:r>
            <a:r>
              <a:rPr lang="fi-FI" dirty="0" err="1" smtClean="0"/>
              <a:t>users</a:t>
            </a:r>
            <a:r>
              <a:rPr lang="fi-FI" dirty="0" smtClean="0"/>
              <a:t>, </a:t>
            </a:r>
            <a:r>
              <a:rPr lang="fi-FI" dirty="0" err="1" smtClean="0"/>
              <a:t>but</a:t>
            </a:r>
            <a:r>
              <a:rPr lang="fi-FI" dirty="0" smtClean="0"/>
              <a:t> of </a:t>
            </a:r>
            <a:r>
              <a:rPr lang="fi-FI" dirty="0" err="1" smtClean="0"/>
              <a:t>course</a:t>
            </a:r>
            <a:r>
              <a:rPr lang="fi-FI" dirty="0" smtClean="0"/>
              <a:t> </a:t>
            </a:r>
            <a:r>
              <a:rPr lang="fi-FI" dirty="0" err="1" smtClean="0"/>
              <a:t>admins</a:t>
            </a:r>
            <a:r>
              <a:rPr lang="fi-FI" dirty="0" smtClean="0"/>
              <a:t> </a:t>
            </a:r>
            <a:r>
              <a:rPr lang="fi-FI" dirty="0" err="1" smtClean="0"/>
              <a:t>will</a:t>
            </a:r>
            <a:r>
              <a:rPr lang="fi-FI" dirty="0" smtClean="0"/>
              <a:t> </a:t>
            </a:r>
            <a:r>
              <a:rPr lang="fi-FI" dirty="0" err="1" smtClean="0"/>
              <a:t>have</a:t>
            </a:r>
            <a:r>
              <a:rPr lang="fi-FI" dirty="0" smtClean="0"/>
              <a:t> </a:t>
            </a:r>
            <a:r>
              <a:rPr lang="fi-FI" dirty="0" err="1" smtClean="0"/>
              <a:t>them</a:t>
            </a:r>
            <a:r>
              <a:rPr lang="fi-FI" dirty="0" smtClean="0"/>
              <a:t> in the UI</a:t>
            </a:r>
          </a:p>
          <a:p>
            <a:r>
              <a:rPr lang="fi-FI" dirty="0" err="1" smtClean="0"/>
              <a:t>Relationships</a:t>
            </a:r>
            <a:r>
              <a:rPr lang="fi-FI" dirty="0" smtClean="0"/>
              <a:t> </a:t>
            </a:r>
            <a:r>
              <a:rPr lang="fi-FI" dirty="0" err="1" smtClean="0"/>
              <a:t>will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deprecated</a:t>
            </a:r>
            <a:r>
              <a:rPr lang="fi-FI" dirty="0" smtClean="0"/>
              <a:t> in </a:t>
            </a:r>
            <a:r>
              <a:rPr lang="fi-FI" dirty="0" err="1" smtClean="0"/>
              <a:t>future</a:t>
            </a:r>
            <a:r>
              <a:rPr lang="fi-FI" dirty="0" smtClean="0"/>
              <a:t> CRM </a:t>
            </a:r>
            <a:r>
              <a:rPr lang="fi-FI" dirty="0" err="1" smtClean="0"/>
              <a:t>versions</a:t>
            </a:r>
            <a:r>
              <a:rPr lang="fi-FI" dirty="0" smtClean="0"/>
              <a:t>, data </a:t>
            </a:r>
            <a:r>
              <a:rPr lang="fi-FI" dirty="0" err="1" smtClean="0"/>
              <a:t>should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migrated</a:t>
            </a:r>
            <a:r>
              <a:rPr lang="fi-FI" dirty="0" smtClean="0"/>
              <a:t> to </a:t>
            </a:r>
            <a:r>
              <a:rPr lang="fi-FI" dirty="0" err="1" smtClean="0"/>
              <a:t>Connections</a:t>
            </a:r>
            <a:endParaRPr lang="fi-FI" dirty="0" smtClean="0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48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Quick-create a Connection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4320480" cy="1950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3250376"/>
            <a:ext cx="4338836" cy="299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yöristetty kuvatekstisuorakulmio 4"/>
          <p:cNvSpPr/>
          <p:nvPr/>
        </p:nvSpPr>
        <p:spPr>
          <a:xfrm>
            <a:off x="755576" y="4149080"/>
            <a:ext cx="2664296" cy="792088"/>
          </a:xfrm>
          <a:prstGeom prst="wedgeRoundRectCallout">
            <a:avLst>
              <a:gd name="adj1" fmla="val 29383"/>
              <a:gd name="adj2" fmla="val -218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Shortcut on the ribbon: ”Connect to me”</a:t>
            </a:r>
            <a:endParaRPr lang="en-US"/>
          </a:p>
        </p:txBody>
      </p:sp>
      <p:sp>
        <p:nvSpPr>
          <p:cNvPr id="6" name="Pyöristetty kuvatekstisuorakulmio 5"/>
          <p:cNvSpPr/>
          <p:nvPr/>
        </p:nvSpPr>
        <p:spPr>
          <a:xfrm>
            <a:off x="1043608" y="5229200"/>
            <a:ext cx="2664296" cy="792088"/>
          </a:xfrm>
          <a:prstGeom prst="wedgeRoundRectCallout">
            <a:avLst>
              <a:gd name="adj1" fmla="val 81767"/>
              <a:gd name="adj2" fmla="val 175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Collapsed form with minimum fields</a:t>
            </a:r>
            <a:endParaRPr lang="en-US"/>
          </a:p>
        </p:txBody>
      </p:sp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49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Form</a:t>
            </a:r>
            <a:r>
              <a:rPr lang="fi-FI" dirty="0" smtClean="0"/>
              <a:t> </a:t>
            </a:r>
            <a:r>
              <a:rPr lang="fi-FI" dirty="0" err="1" smtClean="0"/>
              <a:t>sections</a:t>
            </a:r>
            <a:r>
              <a:rPr lang="fi-FI" dirty="0" smtClean="0"/>
              <a:t> </a:t>
            </a:r>
            <a:r>
              <a:rPr lang="fi-FI" dirty="0" err="1" smtClean="0"/>
              <a:t>instead</a:t>
            </a:r>
            <a:r>
              <a:rPr lang="fi-FI" dirty="0" smtClean="0"/>
              <a:t> of </a:t>
            </a:r>
            <a:r>
              <a:rPr lang="fi-FI" dirty="0" err="1" smtClean="0"/>
              <a:t>tabs</a:t>
            </a:r>
            <a:endParaRPr lang="fi-FI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484784"/>
            <a:ext cx="5621144" cy="489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yöristetty kuvatekstisuorakulmio 3"/>
          <p:cNvSpPr/>
          <p:nvPr/>
        </p:nvSpPr>
        <p:spPr>
          <a:xfrm>
            <a:off x="107504" y="1628800"/>
            <a:ext cx="1872208" cy="720080"/>
          </a:xfrm>
          <a:prstGeom prst="wedgeRoundRectCallout">
            <a:avLst>
              <a:gd name="adj1" fmla="val 65444"/>
              <a:gd name="adj2" fmla="val 28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Links</a:t>
            </a:r>
            <a:r>
              <a:rPr lang="fi-FI" dirty="0" smtClean="0"/>
              <a:t> to </a:t>
            </a:r>
            <a:r>
              <a:rPr lang="fi-FI" dirty="0" err="1" smtClean="0"/>
              <a:t>section</a:t>
            </a:r>
            <a:r>
              <a:rPr lang="fi-FI" dirty="0" smtClean="0"/>
              <a:t> </a:t>
            </a:r>
            <a:r>
              <a:rPr lang="fi-FI" dirty="0" err="1" smtClean="0"/>
              <a:t>anchors</a:t>
            </a:r>
            <a:endParaRPr lang="fi-FI" dirty="0"/>
          </a:p>
        </p:txBody>
      </p:sp>
      <p:sp>
        <p:nvSpPr>
          <p:cNvPr id="5" name="Pyöristetty kuvatekstisuorakulmio 4"/>
          <p:cNvSpPr/>
          <p:nvPr/>
        </p:nvSpPr>
        <p:spPr>
          <a:xfrm>
            <a:off x="5796136" y="4797152"/>
            <a:ext cx="1872208" cy="720080"/>
          </a:xfrm>
          <a:prstGeom prst="wedgeRoundRectCallout">
            <a:avLst>
              <a:gd name="adj1" fmla="val -130428"/>
              <a:gd name="adj2" fmla="val -284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Collapsable</a:t>
            </a:r>
            <a:r>
              <a:rPr lang="fi-FI" dirty="0" smtClean="0"/>
              <a:t> </a:t>
            </a:r>
            <a:r>
              <a:rPr lang="fi-FI" dirty="0" err="1" smtClean="0"/>
              <a:t>sections</a:t>
            </a:r>
            <a:endParaRPr lang="fi-FI" dirty="0"/>
          </a:p>
        </p:txBody>
      </p:sp>
      <p:sp>
        <p:nvSpPr>
          <p:cNvPr id="6" name="Pyöristetty kuvatekstisuorakulmio 5"/>
          <p:cNvSpPr/>
          <p:nvPr/>
        </p:nvSpPr>
        <p:spPr>
          <a:xfrm>
            <a:off x="179512" y="5517232"/>
            <a:ext cx="1872208" cy="864096"/>
          </a:xfrm>
          <a:prstGeom prst="wedgeRoundRectCallout">
            <a:avLst>
              <a:gd name="adj1" fmla="val 138197"/>
              <a:gd name="adj2" fmla="val 412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Persistent</a:t>
            </a:r>
            <a:r>
              <a:rPr lang="fi-FI" dirty="0" smtClean="0"/>
              <a:t> </a:t>
            </a:r>
            <a:r>
              <a:rPr lang="fi-FI" dirty="0" err="1" smtClean="0"/>
              <a:t>header</a:t>
            </a:r>
            <a:r>
              <a:rPr lang="fi-FI" dirty="0" smtClean="0"/>
              <a:t> and </a:t>
            </a:r>
            <a:r>
              <a:rPr lang="fi-FI" dirty="0" err="1" smtClean="0"/>
              <a:t>footer</a:t>
            </a:r>
            <a:r>
              <a:rPr lang="fi-FI" dirty="0" smtClean="0"/>
              <a:t> </a:t>
            </a:r>
            <a:r>
              <a:rPr lang="fi-FI" dirty="0" err="1" smtClean="0"/>
              <a:t>fields</a:t>
            </a:r>
            <a:endParaRPr lang="fi-FI" dirty="0"/>
          </a:p>
        </p:txBody>
      </p:sp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Relationship</a:t>
            </a:r>
            <a:r>
              <a:rPr lang="fi-FI" dirty="0" smtClean="0"/>
              <a:t> </a:t>
            </a:r>
            <a:r>
              <a:rPr lang="fi-FI" dirty="0" err="1" smtClean="0"/>
              <a:t>roles</a:t>
            </a:r>
            <a:endParaRPr lang="fi-FI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556792"/>
            <a:ext cx="3384376" cy="2807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780928"/>
            <a:ext cx="5733455" cy="358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yöristetty kuvatekstisuorakulmio 7"/>
          <p:cNvSpPr/>
          <p:nvPr/>
        </p:nvSpPr>
        <p:spPr>
          <a:xfrm>
            <a:off x="323528" y="4941168"/>
            <a:ext cx="2664296" cy="1224136"/>
          </a:xfrm>
          <a:prstGeom prst="wedgeRoundRectCallout">
            <a:avLst>
              <a:gd name="adj1" fmla="val -6744"/>
              <a:gd name="adj2" fmla="val -946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Unlike Relationship roles, new Connection roles can be created by a user</a:t>
            </a:r>
            <a:endParaRPr lang="en-US"/>
          </a:p>
        </p:txBody>
      </p:sp>
      <p:sp>
        <p:nvSpPr>
          <p:cNvPr id="9" name="Pyöristetty kuvatekstisuorakulmio 8"/>
          <p:cNvSpPr/>
          <p:nvPr/>
        </p:nvSpPr>
        <p:spPr>
          <a:xfrm>
            <a:off x="5580112" y="1628800"/>
            <a:ext cx="2664296" cy="936104"/>
          </a:xfrm>
          <a:prstGeom prst="wedgeRoundRectCallout">
            <a:avLst>
              <a:gd name="adj1" fmla="val 44918"/>
              <a:gd name="adj2" fmla="val 72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Role data is stored on the solution, i.e. records are portable</a:t>
            </a:r>
            <a:endParaRPr lang="en-US"/>
          </a:p>
        </p:txBody>
      </p:sp>
      <p:sp>
        <p:nvSpPr>
          <p:cNvPr id="18" name="Päivämäärän paikkamerkki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9" name="Dian numeron paikkamerkki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50</a:t>
            </a:fld>
            <a:endParaRPr lang="fi-FI"/>
          </a:p>
        </p:txBody>
      </p:sp>
      <p:sp>
        <p:nvSpPr>
          <p:cNvPr id="20" name="Alatunnisteen paikkamerkki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SharePoint </a:t>
            </a:r>
            <a:r>
              <a:rPr lang="fi-FI" dirty="0" err="1" smtClean="0"/>
              <a:t>Integration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51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Features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Integration to Document Library functionality only</a:t>
            </a:r>
          </a:p>
          <a:p>
            <a:r>
              <a:rPr lang="en-US" dirty="0" smtClean="0"/>
              <a:t>Supports MOSS2007 and SP2010</a:t>
            </a:r>
          </a:p>
          <a:p>
            <a:pPr lvl="1"/>
            <a:r>
              <a:rPr lang="en-US" dirty="0" err="1" smtClean="0"/>
              <a:t>iFrame</a:t>
            </a:r>
            <a:r>
              <a:rPr lang="en-US" dirty="0" smtClean="0"/>
              <a:t> &amp; default chrome in MOSS2007</a:t>
            </a:r>
          </a:p>
          <a:p>
            <a:r>
              <a:rPr lang="en-US" dirty="0" smtClean="0"/>
              <a:t>Automatic folder creation</a:t>
            </a:r>
          </a:p>
          <a:p>
            <a:pPr lvl="1"/>
            <a:r>
              <a:rPr lang="en-US" dirty="0" smtClean="0"/>
              <a:t>Folder naming: Account, contact or custom entity</a:t>
            </a:r>
          </a:p>
          <a:p>
            <a:pPr lvl="1"/>
            <a:r>
              <a:rPr lang="en-US" dirty="0" smtClean="0"/>
              <a:t>Required the list component, which is only available for SP2010</a:t>
            </a:r>
          </a:p>
          <a:p>
            <a:r>
              <a:rPr lang="en-US" dirty="0" smtClean="0"/>
              <a:t>Documents can be attached to multiple locations</a:t>
            </a:r>
          </a:p>
          <a:p>
            <a:pPr lvl="1"/>
            <a:r>
              <a:rPr lang="en-US" dirty="0" smtClean="0"/>
              <a:t>However, automatic folders support only one location</a:t>
            </a:r>
          </a:p>
          <a:p>
            <a:r>
              <a:rPr lang="en-US" dirty="0" smtClean="0"/>
              <a:t>Entities can be enabled for SharePoint integration in configuration</a:t>
            </a:r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52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SharePoint </a:t>
            </a:r>
            <a:r>
              <a:rPr lang="fi-FI" dirty="0" err="1" smtClean="0"/>
              <a:t>List</a:t>
            </a:r>
            <a:r>
              <a:rPr lang="fi-FI" dirty="0" smtClean="0"/>
              <a:t> </a:t>
            </a:r>
            <a:r>
              <a:rPr lang="fi-FI" dirty="0" err="1" smtClean="0"/>
              <a:t>Component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1900808"/>
          </a:xfrm>
        </p:spPr>
        <p:txBody>
          <a:bodyPr/>
          <a:lstStyle/>
          <a:p>
            <a:r>
              <a:rPr lang="en-US" smtClean="0"/>
              <a:t>See blog post by Mark Kovalcson on the component installation process:</a:t>
            </a:r>
          </a:p>
          <a:p>
            <a:pPr lvl="1"/>
            <a:r>
              <a:rPr lang="en-US" smtClean="0">
                <a:hlinkClick r:id="rId2"/>
              </a:rPr>
              <a:t>http://crmscape.blogspot.com/2010/09/ms-crm-2011-sharepoint-list-component.html</a:t>
            </a:r>
            <a:r>
              <a:rPr lang="en-US" smtClean="0"/>
              <a:t> </a:t>
            </a:r>
          </a:p>
          <a:p>
            <a:pPr>
              <a:buNone/>
            </a:pPr>
            <a:endParaRPr lang="en-US"/>
          </a:p>
        </p:txBody>
      </p:sp>
      <p:pic>
        <p:nvPicPr>
          <p:cNvPr id="1146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3457294"/>
            <a:ext cx="4860564" cy="295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53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Document management settings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924944"/>
            <a:ext cx="4448175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2996952"/>
            <a:ext cx="2952328" cy="1514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yöristetty kuvatekstisuorakulmio 4"/>
          <p:cNvSpPr/>
          <p:nvPr/>
        </p:nvSpPr>
        <p:spPr>
          <a:xfrm>
            <a:off x="1907704" y="1628800"/>
            <a:ext cx="2664296" cy="936104"/>
          </a:xfrm>
          <a:prstGeom prst="wedgeRoundRectCallout">
            <a:avLst>
              <a:gd name="adj1" fmla="val 8290"/>
              <a:gd name="adj2" fmla="val 158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entities to be enabled for Document Management</a:t>
            </a:r>
            <a:endParaRPr lang="en-US" dirty="0"/>
          </a:p>
        </p:txBody>
      </p:sp>
      <p:sp>
        <p:nvSpPr>
          <p:cNvPr id="6" name="Pyöristetty kuvatekstisuorakulmio 5"/>
          <p:cNvSpPr/>
          <p:nvPr/>
        </p:nvSpPr>
        <p:spPr>
          <a:xfrm>
            <a:off x="5796136" y="1628800"/>
            <a:ext cx="2520280" cy="936104"/>
          </a:xfrm>
          <a:prstGeom prst="wedgeRoundRectCallout">
            <a:avLst>
              <a:gd name="adj1" fmla="val 2621"/>
              <a:gd name="adj2" fmla="val 1568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folder structure to be used in path names</a:t>
            </a:r>
            <a:endParaRPr lang="en-US" dirty="0"/>
          </a:p>
        </p:txBody>
      </p:sp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54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No </a:t>
            </a:r>
            <a:r>
              <a:rPr lang="fi-FI" dirty="0" err="1" smtClean="0"/>
              <a:t>security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CRM and SharePoint </a:t>
            </a:r>
            <a:r>
              <a:rPr lang="fi-FI" dirty="0" err="1" smtClean="0"/>
              <a:t>security</a:t>
            </a:r>
            <a:r>
              <a:rPr lang="fi-FI" dirty="0" smtClean="0"/>
              <a:t> </a:t>
            </a:r>
            <a:r>
              <a:rPr lang="fi-FI" dirty="0" err="1" smtClean="0"/>
              <a:t>settings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no </a:t>
            </a:r>
            <a:r>
              <a:rPr lang="fi-FI" dirty="0" err="1" smtClean="0"/>
              <a:t>synchronized</a:t>
            </a:r>
            <a:r>
              <a:rPr lang="fi-FI" dirty="0" smtClean="0"/>
              <a:t> in </a:t>
            </a:r>
            <a:r>
              <a:rPr lang="fi-FI" dirty="0" err="1" smtClean="0"/>
              <a:t>any</a:t>
            </a:r>
            <a:r>
              <a:rPr lang="fi-FI" dirty="0" smtClean="0"/>
              <a:t> </a:t>
            </a:r>
            <a:r>
              <a:rPr lang="fi-FI" dirty="0" err="1" smtClean="0"/>
              <a:t>way</a:t>
            </a:r>
            <a:endParaRPr lang="fi-FI" dirty="0" smtClean="0"/>
          </a:p>
          <a:p>
            <a:r>
              <a:rPr lang="fi-FI" dirty="0" err="1" smtClean="0"/>
              <a:t>User</a:t>
            </a:r>
            <a:r>
              <a:rPr lang="fi-FI" dirty="0" smtClean="0"/>
              <a:t> </a:t>
            </a:r>
            <a:r>
              <a:rPr lang="fi-FI" dirty="0" err="1" smtClean="0"/>
              <a:t>rights</a:t>
            </a:r>
            <a:r>
              <a:rPr lang="fi-FI" dirty="0" smtClean="0"/>
              <a:t> to the CRM </a:t>
            </a:r>
            <a:r>
              <a:rPr lang="fi-FI" dirty="0" err="1" smtClean="0"/>
              <a:t>record</a:t>
            </a:r>
            <a:r>
              <a:rPr lang="fi-FI" dirty="0" smtClean="0"/>
              <a:t> and the SharePoint </a:t>
            </a:r>
            <a:r>
              <a:rPr lang="fi-FI" dirty="0" err="1" smtClean="0"/>
              <a:t>site</a:t>
            </a:r>
            <a:r>
              <a:rPr lang="fi-FI" dirty="0" smtClean="0"/>
              <a:t> </a:t>
            </a:r>
            <a:r>
              <a:rPr lang="fi-FI" dirty="0" err="1" smtClean="0"/>
              <a:t>where</a:t>
            </a:r>
            <a:r>
              <a:rPr lang="fi-FI" dirty="0" smtClean="0"/>
              <a:t> </a:t>
            </a:r>
            <a:r>
              <a:rPr lang="fi-FI" dirty="0" err="1" smtClean="0"/>
              <a:t>documents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stored</a:t>
            </a:r>
            <a:r>
              <a:rPr lang="fi-FI" dirty="0" smtClean="0"/>
              <a:t> </a:t>
            </a:r>
            <a:r>
              <a:rPr lang="fi-FI" dirty="0" err="1" smtClean="0"/>
              <a:t>will</a:t>
            </a:r>
            <a:r>
              <a:rPr lang="fi-FI" dirty="0" smtClean="0"/>
              <a:t> </a:t>
            </a:r>
            <a:r>
              <a:rPr lang="fi-FI" dirty="0" err="1" smtClean="0"/>
              <a:t>have</a:t>
            </a:r>
            <a:r>
              <a:rPr lang="fi-FI" dirty="0" smtClean="0"/>
              <a:t> to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managed</a:t>
            </a:r>
            <a:r>
              <a:rPr lang="fi-FI" dirty="0" smtClean="0"/>
              <a:t> </a:t>
            </a:r>
            <a:r>
              <a:rPr lang="fi-FI" dirty="0" err="1" smtClean="0"/>
              <a:t>independently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one</a:t>
            </a:r>
            <a:r>
              <a:rPr lang="fi-FI" dirty="0" smtClean="0"/>
              <a:t> </a:t>
            </a:r>
            <a:r>
              <a:rPr lang="fi-FI" dirty="0" err="1" smtClean="0"/>
              <a:t>another</a:t>
            </a:r>
            <a:endParaRPr lang="fi-FI" dirty="0" smtClean="0"/>
          </a:p>
          <a:p>
            <a:r>
              <a:rPr lang="fi-FI" dirty="0" err="1" smtClean="0"/>
              <a:t>Especially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MOSS2007, the </a:t>
            </a:r>
            <a:r>
              <a:rPr lang="fi-FI" dirty="0" err="1" smtClean="0"/>
              <a:t>iFrame</a:t>
            </a:r>
            <a:r>
              <a:rPr lang="fi-FI" dirty="0" smtClean="0"/>
              <a:t> </a:t>
            </a:r>
            <a:r>
              <a:rPr lang="fi-FI" dirty="0" err="1" smtClean="0"/>
              <a:t>wil</a:t>
            </a:r>
            <a:r>
              <a:rPr lang="fi-FI" dirty="0" smtClean="0"/>
              <a:t> </a:t>
            </a:r>
            <a:r>
              <a:rPr lang="fi-FI" dirty="0" err="1" smtClean="0"/>
              <a:t>allow</a:t>
            </a:r>
            <a:r>
              <a:rPr lang="fi-FI" dirty="0" smtClean="0"/>
              <a:t> </a:t>
            </a:r>
            <a:r>
              <a:rPr lang="fi-FI" dirty="0" err="1" smtClean="0"/>
              <a:t>users</a:t>
            </a:r>
            <a:r>
              <a:rPr lang="fi-FI" dirty="0" smtClean="0"/>
              <a:t> to </a:t>
            </a:r>
            <a:r>
              <a:rPr lang="fi-FI" dirty="0" err="1" smtClean="0"/>
              <a:t>navigate</a:t>
            </a:r>
            <a:r>
              <a:rPr lang="fi-FI" dirty="0" smtClean="0"/>
              <a:t> to </a:t>
            </a:r>
            <a:r>
              <a:rPr lang="fi-FI" dirty="0" err="1" smtClean="0"/>
              <a:t>any</a:t>
            </a:r>
            <a:r>
              <a:rPr lang="fi-FI" dirty="0" smtClean="0"/>
              <a:t> </a:t>
            </a:r>
            <a:r>
              <a:rPr lang="fi-FI" dirty="0" err="1" smtClean="0"/>
              <a:t>site/library</a:t>
            </a:r>
            <a:r>
              <a:rPr lang="fi-FI" dirty="0" smtClean="0"/>
              <a:t>, </a:t>
            </a:r>
            <a:r>
              <a:rPr lang="fi-FI" dirty="0" err="1" smtClean="0"/>
              <a:t>so</a:t>
            </a:r>
            <a:r>
              <a:rPr lang="fi-FI" dirty="0" smtClean="0"/>
              <a:t> UI </a:t>
            </a:r>
            <a:r>
              <a:rPr lang="fi-FI" dirty="0" err="1" smtClean="0"/>
              <a:t>cannot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utilized</a:t>
            </a:r>
            <a:r>
              <a:rPr lang="fi-FI" dirty="0" smtClean="0"/>
              <a:t> as a ”soft” </a:t>
            </a:r>
            <a:r>
              <a:rPr lang="fi-FI" dirty="0" err="1" smtClean="0"/>
              <a:t>security</a:t>
            </a:r>
            <a:r>
              <a:rPr lang="fi-FI" dirty="0" smtClean="0"/>
              <a:t> </a:t>
            </a:r>
            <a:r>
              <a:rPr lang="fi-FI" dirty="0" err="1" smtClean="0"/>
              <a:t>measure</a:t>
            </a:r>
            <a:endParaRPr lang="fi-FI" dirty="0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55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CRM data in SharePoint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BDC was not included in WSS 3.0, whereas BCS (Business Connectivity Services) is included in the new SharePoint Foundations</a:t>
            </a:r>
          </a:p>
          <a:p>
            <a:r>
              <a:rPr lang="en-US" dirty="0" smtClean="0"/>
              <a:t>With the help of Search Server Express 2010 this will allow building ”</a:t>
            </a:r>
            <a:r>
              <a:rPr lang="en-US" dirty="0" err="1" smtClean="0"/>
              <a:t>Goolge</a:t>
            </a:r>
            <a:r>
              <a:rPr lang="en-US" dirty="0" smtClean="0"/>
              <a:t> style” global </a:t>
            </a:r>
            <a:r>
              <a:rPr lang="en-US" dirty="0" err="1" smtClean="0"/>
              <a:t>freetext</a:t>
            </a:r>
            <a:r>
              <a:rPr lang="en-US" dirty="0" smtClean="0"/>
              <a:t> search for CRM data</a:t>
            </a:r>
          </a:p>
          <a:p>
            <a:r>
              <a:rPr lang="en-US" dirty="0" smtClean="0"/>
              <a:t>Note: SP2010 uses .NET 3.5, while CRM 2011 is built on .NET 4</a:t>
            </a:r>
            <a:endParaRPr lang="en-US" dirty="0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56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Visualizations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57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 and grids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CRM visualizations are attached to entities</a:t>
            </a:r>
          </a:p>
          <a:p>
            <a:r>
              <a:rPr lang="en-US" dirty="0" smtClean="0"/>
              <a:t>Default visualizations = charts with GUI editor</a:t>
            </a:r>
          </a:p>
          <a:p>
            <a:r>
              <a:rPr lang="en-US" dirty="0" smtClean="0"/>
              <a:t>Also Web Resources can be used as visualization components through SDK</a:t>
            </a:r>
          </a:p>
          <a:p>
            <a:r>
              <a:rPr lang="en-US" dirty="0" smtClean="0"/>
              <a:t>Charts are integrated with grids, displaying the same data that is defined in the view query criteria</a:t>
            </a:r>
          </a:p>
          <a:p>
            <a:r>
              <a:rPr lang="en-US" dirty="0" smtClean="0"/>
              <a:t>Drilling down on a chart updates the grid, filtering the grid updates the chart </a:t>
            </a:r>
            <a:endParaRPr lang="en-US" dirty="0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58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controls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04800" y="1600200"/>
            <a:ext cx="4339208" cy="4800600"/>
          </a:xfrm>
        </p:spPr>
        <p:txBody>
          <a:bodyPr/>
          <a:lstStyle/>
          <a:p>
            <a:r>
              <a:rPr lang="en-US" smtClean="0"/>
              <a:t>Built on Microsoft Chart Controls for .NET Framework 3.5</a:t>
            </a:r>
          </a:p>
          <a:p>
            <a:r>
              <a:rPr lang="en-US" smtClean="0"/>
              <a:t>Included types out-of-the-box: column, bar, line, pie, funnel</a:t>
            </a:r>
          </a:p>
          <a:p>
            <a:r>
              <a:rPr lang="en-US" smtClean="0"/>
              <a:t>CRM supports single-series and multi-series charts, but not multi-category</a:t>
            </a:r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2061" y="1772816"/>
            <a:ext cx="4442427" cy="324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kstikehys 5"/>
          <p:cNvSpPr txBox="1"/>
          <p:nvPr/>
        </p:nvSpPr>
        <p:spPr>
          <a:xfrm>
            <a:off x="4499992" y="5157192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See </a:t>
            </a:r>
            <a:r>
              <a:rPr lang="en-US" sz="1600" dirty="0" smtClean="0">
                <a:hlinkClick r:id="rId3"/>
              </a:rPr>
              <a:t>http://code.msdn.microsoft.com/mschart</a:t>
            </a:r>
            <a:r>
              <a:rPr lang="en-US" sz="1600" dirty="0" smtClean="0"/>
              <a:t> for sample downloads on MS Chart Controls for .NET 3.5</a:t>
            </a:r>
            <a:endParaRPr lang="en-US" sz="1600" dirty="0"/>
          </a:p>
        </p:txBody>
      </p:sp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59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Filters</a:t>
            </a:r>
            <a:r>
              <a:rPr lang="fi-FI" dirty="0" smtClean="0"/>
              <a:t> and </a:t>
            </a:r>
            <a:r>
              <a:rPr lang="fi-FI" dirty="0" err="1" smtClean="0"/>
              <a:t>default</a:t>
            </a:r>
            <a:r>
              <a:rPr lang="fi-FI" dirty="0" smtClean="0"/>
              <a:t> </a:t>
            </a:r>
            <a:r>
              <a:rPr lang="fi-FI" dirty="0" err="1" smtClean="0"/>
              <a:t>views</a:t>
            </a:r>
            <a:endParaRPr lang="fi-FI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628800"/>
            <a:ext cx="3248025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556792"/>
            <a:ext cx="5080066" cy="4829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8" name="Pyöristetty kuvatekstisuorakulmio 7"/>
          <p:cNvSpPr/>
          <p:nvPr/>
        </p:nvSpPr>
        <p:spPr>
          <a:xfrm>
            <a:off x="3203848" y="1628800"/>
            <a:ext cx="1872208" cy="1008112"/>
          </a:xfrm>
          <a:prstGeom prst="wedgeRoundRectCallout">
            <a:avLst>
              <a:gd name="adj1" fmla="val 16250"/>
              <a:gd name="adj2" fmla="val 78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 based on view column contents</a:t>
            </a:r>
            <a:endParaRPr lang="en-US" dirty="0"/>
          </a:p>
        </p:txBody>
      </p:sp>
      <p:sp>
        <p:nvSpPr>
          <p:cNvPr id="9" name="Pyöristetty kuvatekstisuorakulmio 8"/>
          <p:cNvSpPr/>
          <p:nvPr/>
        </p:nvSpPr>
        <p:spPr>
          <a:xfrm>
            <a:off x="6012160" y="4293096"/>
            <a:ext cx="1872208" cy="720080"/>
          </a:xfrm>
          <a:prstGeom prst="wedgeRoundRectCallout">
            <a:avLst>
              <a:gd name="adj1" fmla="val 6075"/>
              <a:gd name="adj2" fmla="val -208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personal default views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Viewing</a:t>
            </a:r>
            <a:r>
              <a:rPr lang="fi-FI" dirty="0" smtClean="0"/>
              <a:t> </a:t>
            </a:r>
            <a:r>
              <a:rPr lang="fi-FI" dirty="0" err="1" smtClean="0"/>
              <a:t>charts</a:t>
            </a:r>
            <a:r>
              <a:rPr lang="fi-FI" dirty="0" smtClean="0"/>
              <a:t> on </a:t>
            </a:r>
            <a:r>
              <a:rPr lang="fi-FI" dirty="0" err="1" smtClean="0"/>
              <a:t>grids</a:t>
            </a:r>
            <a:endParaRPr lang="fi-FI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7450410" cy="4420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60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7" name="Pyöristetty kuvatekstisuorakulmio 6"/>
          <p:cNvSpPr/>
          <p:nvPr/>
        </p:nvSpPr>
        <p:spPr>
          <a:xfrm>
            <a:off x="683568" y="3140968"/>
            <a:ext cx="1944216" cy="864096"/>
          </a:xfrm>
          <a:prstGeom prst="wedgeRoundRectCallout">
            <a:avLst>
              <a:gd name="adj1" fmla="val 99414"/>
              <a:gd name="adj2" fmla="val -1276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Editing controls are under the View tab</a:t>
            </a:r>
            <a:endParaRPr lang="en-US" dirty="0"/>
          </a:p>
        </p:txBody>
      </p:sp>
      <p:sp>
        <p:nvSpPr>
          <p:cNvPr id="8" name="Pyöristetty kuvatekstisuorakulmio 7"/>
          <p:cNvSpPr/>
          <p:nvPr/>
        </p:nvSpPr>
        <p:spPr>
          <a:xfrm>
            <a:off x="4788024" y="5517232"/>
            <a:ext cx="2376264" cy="936104"/>
          </a:xfrm>
          <a:prstGeom prst="wedgeRoundRectCallout">
            <a:avLst>
              <a:gd name="adj1" fmla="val 88992"/>
              <a:gd name="adj2" fmla="val -2609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charts can be pulled from right side of the grid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Drilling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endParaRPr lang="fi-FI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405765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772816"/>
            <a:ext cx="3848100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61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8" name="Pyöristetty kuvatekstisuorakulmio 7"/>
          <p:cNvSpPr/>
          <p:nvPr/>
        </p:nvSpPr>
        <p:spPr>
          <a:xfrm>
            <a:off x="2699792" y="1988840"/>
            <a:ext cx="1944216" cy="936104"/>
          </a:xfrm>
          <a:prstGeom prst="wedgeRoundRectCallout">
            <a:avLst>
              <a:gd name="adj1" fmla="val -41682"/>
              <a:gd name="adj2" fmla="val 131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chart data to start drilling down</a:t>
            </a:r>
            <a:endParaRPr lang="en-US" dirty="0"/>
          </a:p>
        </p:txBody>
      </p:sp>
      <p:sp>
        <p:nvSpPr>
          <p:cNvPr id="9" name="Pyöristetty kuvatekstisuorakulmio 8"/>
          <p:cNvSpPr/>
          <p:nvPr/>
        </p:nvSpPr>
        <p:spPr>
          <a:xfrm>
            <a:off x="7236296" y="2492896"/>
            <a:ext cx="1728192" cy="1224136"/>
          </a:xfrm>
          <a:prstGeom prst="wedgeRoundRectCallout">
            <a:avLst>
              <a:gd name="adj1" fmla="val -95940"/>
              <a:gd name="adj2" fmla="val -688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Drill levels displayed in breadcrumb navigation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Creating</a:t>
            </a:r>
            <a:r>
              <a:rPr lang="fi-FI" dirty="0" smtClean="0"/>
              <a:t> new </a:t>
            </a:r>
            <a:r>
              <a:rPr lang="fi-FI" dirty="0" err="1" smtClean="0"/>
              <a:t>personal</a:t>
            </a:r>
            <a:r>
              <a:rPr lang="fi-FI" dirty="0" smtClean="0"/>
              <a:t> </a:t>
            </a:r>
            <a:r>
              <a:rPr lang="fi-FI" dirty="0" err="1" smtClean="0"/>
              <a:t>charts</a:t>
            </a:r>
            <a:endParaRPr lang="fi-FI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6801293" cy="4887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62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7" name="Pyöristetty kuvatekstisuorakulmio 6"/>
          <p:cNvSpPr/>
          <p:nvPr/>
        </p:nvSpPr>
        <p:spPr>
          <a:xfrm>
            <a:off x="5004048" y="1988840"/>
            <a:ext cx="2232248" cy="432048"/>
          </a:xfrm>
          <a:prstGeom prst="wedgeRoundRectCallout">
            <a:avLst>
              <a:gd name="adj1" fmla="val -92886"/>
              <a:gd name="adj2" fmla="val -99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chart type</a:t>
            </a:r>
            <a:endParaRPr lang="en-US" dirty="0"/>
          </a:p>
        </p:txBody>
      </p:sp>
      <p:sp>
        <p:nvSpPr>
          <p:cNvPr id="8" name="Pyöristetty kuvatekstisuorakulmio 7"/>
          <p:cNvSpPr/>
          <p:nvPr/>
        </p:nvSpPr>
        <p:spPr>
          <a:xfrm>
            <a:off x="7308304" y="4293096"/>
            <a:ext cx="1584176" cy="648072"/>
          </a:xfrm>
          <a:prstGeom prst="wedgeRoundRectCallout">
            <a:avLst>
              <a:gd name="adj1" fmla="val -104911"/>
              <a:gd name="adj2" fmla="val 1340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fields and values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Creating</a:t>
            </a:r>
            <a:r>
              <a:rPr lang="fi-FI" dirty="0" smtClean="0"/>
              <a:t> new </a:t>
            </a:r>
            <a:r>
              <a:rPr lang="fi-FI" dirty="0" err="1" smtClean="0"/>
              <a:t>system</a:t>
            </a:r>
            <a:r>
              <a:rPr lang="fi-FI" dirty="0" smtClean="0"/>
              <a:t> </a:t>
            </a:r>
            <a:r>
              <a:rPr lang="fi-FI" dirty="0" err="1" smtClean="0"/>
              <a:t>charts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idx="1"/>
          </p:nvPr>
        </p:nvSpPr>
        <p:spPr>
          <a:xfrm>
            <a:off x="3491880" y="1600200"/>
            <a:ext cx="5347320" cy="4800600"/>
          </a:xfrm>
        </p:spPr>
        <p:txBody>
          <a:bodyPr/>
          <a:lstStyle/>
          <a:p>
            <a:r>
              <a:rPr lang="en-US" dirty="0" smtClean="0"/>
              <a:t>Defined in entity customizations, included as a solution file component</a:t>
            </a:r>
          </a:p>
          <a:p>
            <a:r>
              <a:rPr lang="en-US" dirty="0" smtClean="0"/>
              <a:t>Note: view selection setting is for preview only, as charts consume data from the views the user selects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90206"/>
            <a:ext cx="2736304" cy="5246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63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070038"/>
            <a:ext cx="4812975" cy="445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charts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499992" y="1600200"/>
            <a:ext cx="4339208" cy="4800600"/>
          </a:xfrm>
        </p:spPr>
        <p:txBody>
          <a:bodyPr/>
          <a:lstStyle/>
          <a:p>
            <a:r>
              <a:rPr lang="en-US" dirty="0" smtClean="0"/>
              <a:t>Chart definitions can be exported and imported</a:t>
            </a:r>
          </a:p>
          <a:p>
            <a:r>
              <a:rPr lang="en-US" dirty="0" smtClean="0"/>
              <a:t>Query criteria can be modified using FetchXML to retrieve data not allowed by the simplified chart designer</a:t>
            </a:r>
          </a:p>
          <a:p>
            <a:r>
              <a:rPr lang="en-US" dirty="0" smtClean="0"/>
              <a:t>Also presentation can be modified with parameters in the XML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916" y="1556792"/>
            <a:ext cx="3509020" cy="1248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3"/>
          <p:cNvPicPr/>
          <p:nvPr/>
        </p:nvPicPr>
        <p:blipFill>
          <a:blip r:embed="rId4" r:link="rId5" cstate="print"/>
          <a:stretch>
            <a:fillRect/>
          </a:stretch>
        </p:blipFill>
        <p:spPr>
          <a:xfrm>
            <a:off x="2195736" y="4293096"/>
            <a:ext cx="2295525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64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Dashboards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04800" y="1600200"/>
            <a:ext cx="5995392" cy="3340968"/>
          </a:xfrm>
        </p:spPr>
        <p:txBody>
          <a:bodyPr/>
          <a:lstStyle/>
          <a:p>
            <a:r>
              <a:rPr lang="en-US" dirty="0" smtClean="0"/>
              <a:t>Collections of visualization components that can be built and configured by the CRM end-user</a:t>
            </a:r>
          </a:p>
          <a:p>
            <a:r>
              <a:rPr lang="en-US" dirty="0" smtClean="0"/>
              <a:t>Supported content types: charts, grids, </a:t>
            </a:r>
            <a:r>
              <a:rPr lang="en-US" dirty="0" err="1" smtClean="0"/>
              <a:t>iFrames</a:t>
            </a:r>
            <a:r>
              <a:rPr lang="en-US" dirty="0" smtClean="0"/>
              <a:t>, web resources (html, scripts, Silverlight…)</a:t>
            </a:r>
            <a:endParaRPr lang="en-US" dirty="0"/>
          </a:p>
        </p:txBody>
      </p:sp>
      <p:pic>
        <p:nvPicPr>
          <p:cNvPr id="4" name="Picture 36" descr="Fig37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448747" y="1628800"/>
            <a:ext cx="2587749" cy="18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65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Creating</a:t>
            </a:r>
            <a:r>
              <a:rPr lang="fi-FI" dirty="0" smtClean="0"/>
              <a:t> a new </a:t>
            </a:r>
            <a:r>
              <a:rPr lang="fi-FI" dirty="0" err="1" smtClean="0"/>
              <a:t>dashboard</a:t>
            </a:r>
            <a:r>
              <a:rPr lang="fi-FI" dirty="0" smtClean="0"/>
              <a:t> (1)</a:t>
            </a:r>
            <a:endParaRPr lang="en-US" dirty="0"/>
          </a:p>
        </p:txBody>
      </p:sp>
      <p:sp>
        <p:nvSpPr>
          <p:cNvPr id="5" name="Sisällön paikkamerkki 4"/>
          <p:cNvSpPr>
            <a:spLocks noGrp="1"/>
          </p:cNvSpPr>
          <p:nvPr>
            <p:ph idx="1"/>
          </p:nvPr>
        </p:nvSpPr>
        <p:spPr>
          <a:xfrm>
            <a:off x="304800" y="5661248"/>
            <a:ext cx="8534400" cy="739552"/>
          </a:xfrm>
        </p:spPr>
        <p:txBody>
          <a:bodyPr/>
          <a:lstStyle/>
          <a:p>
            <a:r>
              <a:rPr lang="en-US" dirty="0" smtClean="0"/>
              <a:t>Select from predefined layout options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628800"/>
            <a:ext cx="6762750" cy="375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äivämäärän paikkamerkki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6" name="Dian numeron paikkamerkki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66</a:t>
            </a:fld>
            <a:endParaRPr lang="fi-FI"/>
          </a:p>
        </p:txBody>
      </p:sp>
      <p:sp>
        <p:nvSpPr>
          <p:cNvPr id="17" name="Alatunnisteen paikkamerkki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Creating</a:t>
            </a:r>
            <a:r>
              <a:rPr lang="fi-FI" dirty="0" smtClean="0"/>
              <a:t> a new </a:t>
            </a:r>
            <a:r>
              <a:rPr lang="fi-FI" dirty="0" err="1" smtClean="0"/>
              <a:t>dashboard</a:t>
            </a:r>
            <a:r>
              <a:rPr lang="fi-FI" dirty="0" smtClean="0"/>
              <a:t> (2)</a:t>
            </a:r>
            <a:endParaRPr lang="fi-FI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556792"/>
            <a:ext cx="7036668" cy="486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yöristetty kuvatekstisuorakulmio 3"/>
          <p:cNvSpPr/>
          <p:nvPr/>
        </p:nvSpPr>
        <p:spPr>
          <a:xfrm>
            <a:off x="755576" y="2924944"/>
            <a:ext cx="2304256" cy="720080"/>
          </a:xfrm>
          <a:prstGeom prst="wedgeRoundRectCallout">
            <a:avLst>
              <a:gd name="adj1" fmla="val 72924"/>
              <a:gd name="adj2" fmla="val -1384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components on the dashboard</a:t>
            </a:r>
            <a:endParaRPr lang="en-US" dirty="0"/>
          </a:p>
        </p:txBody>
      </p:sp>
      <p:sp>
        <p:nvSpPr>
          <p:cNvPr id="5" name="Pyöristetty kuvatekstisuorakulmio 4"/>
          <p:cNvSpPr/>
          <p:nvPr/>
        </p:nvSpPr>
        <p:spPr>
          <a:xfrm>
            <a:off x="6588224" y="1916832"/>
            <a:ext cx="2304256" cy="720080"/>
          </a:xfrm>
          <a:prstGeom prst="wedgeRoundRectCallout">
            <a:avLst>
              <a:gd name="adj1" fmla="val -66380"/>
              <a:gd name="adj2" fmla="val -127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Adjust component size on the form</a:t>
            </a:r>
            <a:endParaRPr lang="en-US" dirty="0"/>
          </a:p>
        </p:txBody>
      </p:sp>
      <p:sp>
        <p:nvSpPr>
          <p:cNvPr id="6" name="Pyöristetty kuvatekstisuorakulmio 5"/>
          <p:cNvSpPr/>
          <p:nvPr/>
        </p:nvSpPr>
        <p:spPr>
          <a:xfrm>
            <a:off x="971600" y="4365104"/>
            <a:ext cx="1800200" cy="720080"/>
          </a:xfrm>
          <a:prstGeom prst="wedgeRoundRectCallout">
            <a:avLst>
              <a:gd name="adj1" fmla="val -556"/>
              <a:gd name="adj2" fmla="val 957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Modify tab and section titles</a:t>
            </a:r>
            <a:endParaRPr lang="en-US" dirty="0"/>
          </a:p>
        </p:txBody>
      </p:sp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67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Creating</a:t>
            </a:r>
            <a:r>
              <a:rPr lang="fi-FI" dirty="0" smtClean="0"/>
              <a:t> a new </a:t>
            </a:r>
            <a:r>
              <a:rPr lang="fi-FI" dirty="0" err="1" smtClean="0"/>
              <a:t>dashboard</a:t>
            </a:r>
            <a:r>
              <a:rPr lang="fi-FI" dirty="0" smtClean="0"/>
              <a:t> (3)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569516"/>
            <a:ext cx="3828136" cy="4811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Pyöristetty kuvatekstisuorakulmio 3"/>
          <p:cNvSpPr/>
          <p:nvPr/>
        </p:nvSpPr>
        <p:spPr>
          <a:xfrm>
            <a:off x="251520" y="2636912"/>
            <a:ext cx="2304256" cy="720080"/>
          </a:xfrm>
          <a:prstGeom prst="wedgeRoundRectCallout">
            <a:avLst>
              <a:gd name="adj1" fmla="val 55563"/>
              <a:gd name="adj2" fmla="val 120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Configure data sources for charts</a:t>
            </a:r>
            <a:endParaRPr lang="en-US" dirty="0"/>
          </a:p>
        </p:txBody>
      </p:sp>
      <p:sp>
        <p:nvSpPr>
          <p:cNvPr id="5" name="Pyöristetty kuvatekstisuorakulmio 4"/>
          <p:cNvSpPr/>
          <p:nvPr/>
        </p:nvSpPr>
        <p:spPr>
          <a:xfrm>
            <a:off x="6516216" y="4077072"/>
            <a:ext cx="2304256" cy="864096"/>
          </a:xfrm>
          <a:prstGeom prst="wedgeRoundRectCallout">
            <a:avLst>
              <a:gd name="adj1" fmla="val -146986"/>
              <a:gd name="adj2" fmla="val 48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Configure options visible on the dashboard</a:t>
            </a:r>
            <a:endParaRPr lang="en-US" dirty="0"/>
          </a:p>
        </p:txBody>
      </p:sp>
      <p:sp>
        <p:nvSpPr>
          <p:cNvPr id="6" name="Pyöristetty kuvatekstisuorakulmio 5"/>
          <p:cNvSpPr/>
          <p:nvPr/>
        </p:nvSpPr>
        <p:spPr>
          <a:xfrm>
            <a:off x="179512" y="5373216"/>
            <a:ext cx="2016224" cy="648072"/>
          </a:xfrm>
          <a:prstGeom prst="wedgeRoundRectCallout">
            <a:avLst>
              <a:gd name="adj1" fmla="val 76054"/>
              <a:gd name="adj2" fmla="val 270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Configure chart type</a:t>
            </a:r>
            <a:endParaRPr lang="en-US" dirty="0"/>
          </a:p>
        </p:txBody>
      </p:sp>
      <p:sp>
        <p:nvSpPr>
          <p:cNvPr id="16" name="Päivämäärän paikkamerkki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7" name="Dian numeron paikkamerkki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68</a:t>
            </a:fld>
            <a:endParaRPr lang="fi-FI"/>
          </a:p>
        </p:txBody>
      </p:sp>
      <p:sp>
        <p:nvSpPr>
          <p:cNvPr id="18" name="Alatunnisteen paikkamerkki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Goals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69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Recently</a:t>
            </a:r>
            <a:r>
              <a:rPr lang="fi-FI" dirty="0" smtClean="0"/>
              <a:t> </a:t>
            </a:r>
            <a:r>
              <a:rPr lang="fi-FI" dirty="0" err="1" smtClean="0"/>
              <a:t>visited</a:t>
            </a:r>
            <a:r>
              <a:rPr lang="fi-FI" dirty="0" smtClean="0"/>
              <a:t> </a:t>
            </a:r>
            <a:r>
              <a:rPr lang="fi-FI" dirty="0" err="1" smtClean="0"/>
              <a:t>records</a:t>
            </a:r>
            <a:r>
              <a:rPr lang="fi-FI" dirty="0" smtClean="0"/>
              <a:t> &amp; </a:t>
            </a:r>
            <a:r>
              <a:rPr lang="fi-FI" dirty="0" err="1" smtClean="0"/>
              <a:t>views</a:t>
            </a:r>
            <a:endParaRPr lang="fi-FI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271462" cy="517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7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7" name="Pyöristetty kuvatekstisuorakulmio 6"/>
          <p:cNvSpPr/>
          <p:nvPr/>
        </p:nvSpPr>
        <p:spPr>
          <a:xfrm>
            <a:off x="6084168" y="2132856"/>
            <a:ext cx="1872208" cy="936104"/>
          </a:xfrm>
          <a:prstGeom prst="wedgeRoundRectCallout">
            <a:avLst>
              <a:gd name="adj1" fmla="val -90589"/>
              <a:gd name="adj2" fmla="val -277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 items to recently visited records menu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Features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management: set targets, measure results</a:t>
            </a:r>
          </a:p>
          <a:p>
            <a:r>
              <a:rPr lang="en-US" dirty="0" smtClean="0"/>
              <a:t>Track actual, in-progress or custom data</a:t>
            </a:r>
          </a:p>
          <a:p>
            <a:r>
              <a:rPr lang="en-US" dirty="0" smtClean="0"/>
              <a:t>Hierarchies:</a:t>
            </a:r>
          </a:p>
          <a:p>
            <a:pPr lvl="1"/>
            <a:r>
              <a:rPr lang="en-US" dirty="0" smtClean="0"/>
              <a:t>Parent and child goals</a:t>
            </a:r>
          </a:p>
          <a:p>
            <a:pPr lvl="1"/>
            <a:r>
              <a:rPr lang="en-US" dirty="0" smtClean="0"/>
              <a:t>Roll up goal totals to parent</a:t>
            </a:r>
          </a:p>
          <a:p>
            <a:pPr lvl="1"/>
            <a:r>
              <a:rPr lang="en-US" dirty="0" smtClean="0"/>
              <a:t>Goal manager has editing rights, Goal owner can only read and append</a:t>
            </a:r>
          </a:p>
          <a:p>
            <a:r>
              <a:rPr lang="en-US" dirty="0" smtClean="0"/>
              <a:t>Connected to CRM fiscal period or custom period</a:t>
            </a:r>
            <a:endParaRPr lang="en-US" dirty="0"/>
          </a:p>
        </p:txBody>
      </p:sp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70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 data structure</a:t>
            </a:r>
            <a:endParaRPr lang="en-US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target figures</a:t>
            </a:r>
          </a:p>
          <a:p>
            <a:pPr lvl="1"/>
            <a:r>
              <a:rPr lang="en-US" dirty="0" smtClean="0"/>
              <a:t>”X qualified web leads in period Y”</a:t>
            </a:r>
          </a:p>
          <a:p>
            <a:r>
              <a:rPr lang="en-US" dirty="0" smtClean="0"/>
              <a:t>Goal Metric: target data type (amount or count)</a:t>
            </a:r>
          </a:p>
          <a:p>
            <a:pPr lvl="1"/>
            <a:r>
              <a:rPr lang="en-US" dirty="0" smtClean="0"/>
              <a:t>”Lead records, by status, per creation date”</a:t>
            </a:r>
          </a:p>
          <a:p>
            <a:r>
              <a:rPr lang="en-US" dirty="0" smtClean="0"/>
              <a:t>Rollup Query: record set to calculate the metric from</a:t>
            </a:r>
          </a:p>
          <a:p>
            <a:pPr lvl="1"/>
            <a:r>
              <a:rPr lang="en-US" dirty="0" smtClean="0"/>
              <a:t>”All leads where source = web”</a:t>
            </a:r>
            <a:endParaRPr lang="en-US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71</a:t>
            </a:fld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Goals</a:t>
            </a:r>
            <a:r>
              <a:rPr lang="fi-FI" dirty="0" smtClean="0"/>
              <a:t> and </a:t>
            </a:r>
            <a:r>
              <a:rPr lang="fi-FI" dirty="0" err="1" smtClean="0"/>
              <a:t>goal</a:t>
            </a:r>
            <a:r>
              <a:rPr lang="fi-FI" dirty="0" smtClean="0"/>
              <a:t> </a:t>
            </a:r>
            <a:r>
              <a:rPr lang="fi-FI" dirty="0" err="1" smtClean="0"/>
              <a:t>metrics</a:t>
            </a:r>
            <a:r>
              <a:rPr lang="fi-FI" dirty="0" smtClean="0"/>
              <a:t> </a:t>
            </a:r>
            <a:r>
              <a:rPr lang="fi-FI" dirty="0" err="1" smtClean="0"/>
              <a:t>records</a:t>
            </a:r>
            <a:endParaRPr lang="fi-FI" dirty="0"/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1519720"/>
            <a:ext cx="6804248" cy="3493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0496" y="3847858"/>
            <a:ext cx="5751984" cy="260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äivämäärän paikkamerkki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5" name="Dian numeron paikkamerkki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72</a:t>
            </a:fld>
            <a:endParaRPr lang="fi-FI"/>
          </a:p>
        </p:txBody>
      </p:sp>
      <p:sp>
        <p:nvSpPr>
          <p:cNvPr id="16" name="Alatunnisteen paikkamerkki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 in part 2…</a:t>
            </a:r>
            <a:endParaRPr lang="en-US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73</a:t>
            </a:fld>
            <a:endParaRPr lang="fi-FI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74</a:t>
            </a:fld>
            <a:endParaRPr lang="fi-FI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5260"/>
            <a:ext cx="5058624" cy="410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916832"/>
            <a:ext cx="4109299" cy="4525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kstikehys 6"/>
          <p:cNvSpPr txBox="1"/>
          <p:nvPr/>
        </p:nvSpPr>
        <p:spPr>
          <a:xfrm>
            <a:off x="179512" y="4582869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Subscribe to by blog:</a:t>
            </a:r>
          </a:p>
          <a:p>
            <a:r>
              <a:rPr lang="en-US" dirty="0" smtClean="0"/>
              <a:t>Surviving CRM </a:t>
            </a:r>
            <a:r>
              <a:rPr lang="en-US" dirty="0" smtClean="0">
                <a:hlinkClick r:id="rId4"/>
              </a:rPr>
              <a:t>http://niiranen.eu/crm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kstikehys 7"/>
          <p:cNvSpPr txBox="1"/>
          <p:nvPr/>
        </p:nvSpPr>
        <p:spPr>
          <a:xfrm>
            <a:off x="5364088" y="1198493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my #MSDYNCRM tweets on </a:t>
            </a:r>
            <a:r>
              <a:rPr lang="en-US" dirty="0" smtClean="0">
                <a:hlinkClick r:id="rId5"/>
              </a:rPr>
              <a:t>http://twitter.com/jukkan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Browse</a:t>
            </a:r>
            <a:r>
              <a:rPr lang="fi-FI" dirty="0" smtClean="0"/>
              <a:t> </a:t>
            </a:r>
            <a:r>
              <a:rPr lang="fi-FI" dirty="0" err="1" smtClean="0"/>
              <a:t>records</a:t>
            </a:r>
            <a:r>
              <a:rPr lang="fi-FI" dirty="0" smtClean="0"/>
              <a:t> on </a:t>
            </a:r>
            <a:r>
              <a:rPr lang="fi-FI" dirty="0" err="1" smtClean="0"/>
              <a:t>detail</a:t>
            </a:r>
            <a:r>
              <a:rPr lang="fi-FI" dirty="0" smtClean="0"/>
              <a:t> </a:t>
            </a:r>
            <a:r>
              <a:rPr lang="fi-FI" dirty="0" err="1" smtClean="0"/>
              <a:t>form</a:t>
            </a:r>
            <a:endParaRPr lang="fi-FI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628800"/>
            <a:ext cx="6912446" cy="4750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Päivämäärän paikkamerkki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8</a:t>
            </a:fld>
            <a:endParaRPr lang="fi-FI"/>
          </a:p>
        </p:txBody>
      </p:sp>
      <p:sp>
        <p:nvSpPr>
          <p:cNvPr id="15" name="Alatunnisteen paikkamerkki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  <p:sp>
        <p:nvSpPr>
          <p:cNvPr id="7" name="Pyöristetty kuvatekstisuorakulmio 6"/>
          <p:cNvSpPr/>
          <p:nvPr/>
        </p:nvSpPr>
        <p:spPr>
          <a:xfrm>
            <a:off x="3923928" y="1700808"/>
            <a:ext cx="2232248" cy="936104"/>
          </a:xfrm>
          <a:prstGeom prst="wedgeRoundRectCallout">
            <a:avLst>
              <a:gd name="adj1" fmla="val 74971"/>
              <a:gd name="adj2" fmla="val 536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 through records and views on any 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View options</a:t>
            </a:r>
            <a:endParaRPr lang="en-US"/>
          </a:p>
        </p:txBody>
      </p:sp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5904656" cy="362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4005064"/>
            <a:ext cx="4464496" cy="244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Pyöristetty kuvatekstisuorakulmio 5"/>
          <p:cNvSpPr/>
          <p:nvPr/>
        </p:nvSpPr>
        <p:spPr>
          <a:xfrm>
            <a:off x="6300192" y="1700808"/>
            <a:ext cx="2232248" cy="1008112"/>
          </a:xfrm>
          <a:prstGeom prst="wedgeRoundRectCallout">
            <a:avLst>
              <a:gd name="adj1" fmla="val -154184"/>
              <a:gd name="adj2" fmla="val 996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Full view selection controls in associated views</a:t>
            </a:r>
            <a:endParaRPr lang="en-US"/>
          </a:p>
        </p:txBody>
      </p:sp>
      <p:sp>
        <p:nvSpPr>
          <p:cNvPr id="7" name="Pyöristetty kuvatekstisuorakulmio 6"/>
          <p:cNvSpPr/>
          <p:nvPr/>
        </p:nvSpPr>
        <p:spPr>
          <a:xfrm>
            <a:off x="6444208" y="2924944"/>
            <a:ext cx="2232248" cy="1008112"/>
          </a:xfrm>
          <a:prstGeom prst="wedgeRoundRectCallout">
            <a:avLst>
              <a:gd name="adj1" fmla="val -36842"/>
              <a:gd name="adj2" fmla="val 958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Enhanced view controls in lookup dialogs</a:t>
            </a:r>
            <a:endParaRPr lang="en-US"/>
          </a:p>
        </p:txBody>
      </p:sp>
      <p:sp>
        <p:nvSpPr>
          <p:cNvPr id="17" name="Päivämäärän paikkamerkki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7.10.2010</a:t>
            </a:r>
            <a:endParaRPr lang="fi-FI"/>
          </a:p>
        </p:txBody>
      </p:sp>
      <p:sp>
        <p:nvSpPr>
          <p:cNvPr id="18" name="Dian numeron paikkamerkki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77-5A28-4DCA-8121-34AEB87BD8FA}" type="slidenum">
              <a:rPr lang="fi-FI" smtClean="0"/>
              <a:pPr/>
              <a:t>9</a:t>
            </a:fld>
            <a:endParaRPr lang="fi-FI"/>
          </a:p>
        </p:txBody>
      </p:sp>
      <p:sp>
        <p:nvSpPr>
          <p:cNvPr id="19" name="Alatunnisteen paikkamerkki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Microsoft Dynamics CRM 2011 Walkthrough by Jukka Niiranen</a:t>
            </a:r>
            <a:endParaRPr lang="fi-F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fab">
  <a:themeElements>
    <a:clrScheme name="Prefab">
      <a:dk1>
        <a:sysClr val="windowText" lastClr="000000"/>
      </a:dk1>
      <a:lt1>
        <a:sysClr val="window" lastClr="FFFFFF"/>
      </a:lt1>
      <a:dk2>
        <a:srgbClr val="5D5C64"/>
      </a:dk2>
      <a:lt2>
        <a:srgbClr val="E4D9BE"/>
      </a:lt2>
      <a:accent1>
        <a:srgbClr val="E0B62E"/>
      </a:accent1>
      <a:accent2>
        <a:srgbClr val="E6632E"/>
      </a:accent2>
      <a:accent3>
        <a:srgbClr val="73C1C7"/>
      </a:accent3>
      <a:accent4>
        <a:srgbClr val="75964C"/>
      </a:accent4>
      <a:accent5>
        <a:srgbClr val="C78C45"/>
      </a:accent5>
      <a:accent6>
        <a:srgbClr val="BCA076"/>
      </a:accent6>
      <a:hlink>
        <a:srgbClr val="CF3B0D"/>
      </a:hlink>
      <a:folHlink>
        <a:srgbClr val="7E756C"/>
      </a:folHlink>
    </a:clrScheme>
    <a:fontScheme name="Prefab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宋体"/>
        <a:font script="Hant" typeface="新細明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refab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00000"/>
              </a:schemeClr>
            </a:gs>
            <a:gs pos="30000">
              <a:schemeClr val="phClr">
                <a:tint val="60000"/>
                <a:satMod val="250000"/>
              </a:schemeClr>
            </a:gs>
            <a:gs pos="50000">
              <a:schemeClr val="phClr">
                <a:tint val="57000"/>
                <a:satMod val="250000"/>
              </a:schemeClr>
            </a:gs>
            <a:gs pos="100000">
              <a:schemeClr val="phClr">
                <a:tint val="17000"/>
                <a:satMod val="350000"/>
              </a:schemeClr>
            </a:gs>
          </a:gsLst>
          <a:lin ang="4000000" scaled="1"/>
        </a:gradFill>
        <a:gradFill rotWithShape="1">
          <a:gsLst>
            <a:gs pos="0">
              <a:schemeClr val="phClr">
                <a:tint val="75000"/>
                <a:satMod val="110000"/>
              </a:schemeClr>
            </a:gs>
            <a:gs pos="30000">
              <a:schemeClr val="phClr">
                <a:shade val="75000"/>
                <a:satMod val="130000"/>
              </a:schemeClr>
            </a:gs>
            <a:gs pos="50000">
              <a:schemeClr val="phClr">
                <a:shade val="70000"/>
                <a:satMod val="135000"/>
              </a:schemeClr>
            </a:gs>
            <a:gs pos="100000">
              <a:schemeClr val="phClr">
                <a:tint val="75000"/>
                <a:satMod val="110000"/>
              </a:schemeClr>
            </a:gs>
          </a:gsLst>
          <a:lin ang="40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0000" algn="ct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110000" algn="ctr" rotWithShape="0">
              <a:srgbClr val="000000">
                <a:alpha val="65000"/>
              </a:srgbClr>
            </a:outerShdw>
          </a:effectLst>
        </a:effectStyle>
        <a:effectStyle>
          <a:effectLst>
            <a:outerShdw blurRad="120000" algn="ctr" rotWithShape="0">
              <a:srgbClr val="000000">
                <a:alpha val="70000"/>
              </a:srgbClr>
            </a:outerShdw>
          </a:effectLst>
          <a:scene3d>
            <a:camera prst="orthographicFront"/>
            <a:lightRig rig="glow" dir="t">
              <a:rot lat="0" lon="0" rev="1800000"/>
            </a:lightRig>
          </a:scene3d>
          <a:sp3d contourW="12700" prstMaterial="dkEdge">
            <a:bevelT w="50800" h="44450" prst="angle"/>
            <a:contourClr>
              <a:schemeClr val="phClr">
                <a:shade val="4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110000"/>
              </a:schemeClr>
            </a:gs>
            <a:gs pos="30000">
              <a:schemeClr val="phClr">
                <a:shade val="75000"/>
                <a:satMod val="130000"/>
              </a:schemeClr>
            </a:gs>
            <a:gs pos="50000">
              <a:schemeClr val="phClr">
                <a:shade val="70000"/>
                <a:satMod val="135000"/>
              </a:schemeClr>
            </a:gs>
            <a:gs pos="100000">
              <a:schemeClr val="phClr">
                <a:tint val="75000"/>
                <a:satMod val="110000"/>
              </a:schemeClr>
            </a:gs>
          </a:gsLst>
          <a:lin ang="4000000" scaled="1"/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20000"/>
              </a:schemeClr>
              <a:schemeClr val="phClr">
                <a:tint val="94000"/>
                <a:satMod val="2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Elementtitalo-teema</Template>
  <TotalTime>13291</TotalTime>
  <Words>2486</Words>
  <Application>Microsoft Office PowerPoint</Application>
  <PresentationFormat>Näytössä katseltava diaesitys (4:3)</PresentationFormat>
  <Paragraphs>461</Paragraphs>
  <Slides>74</Slides>
  <Notes>0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74</vt:i4>
      </vt:variant>
    </vt:vector>
  </HeadingPairs>
  <TitlesOfParts>
    <vt:vector size="75" baseType="lpstr">
      <vt:lpstr>Prefab</vt:lpstr>
      <vt:lpstr>Microsoft Dynamics CRM 2011 Walkthrough</vt:lpstr>
      <vt:lpstr>Table of contents</vt:lpstr>
      <vt:lpstr>End-user tools and UI enhancements</vt:lpstr>
      <vt:lpstr>Context-sensitive ribbon</vt:lpstr>
      <vt:lpstr>Form sections instead of tabs</vt:lpstr>
      <vt:lpstr>Filters and default views</vt:lpstr>
      <vt:lpstr>Recently visited records &amp; views</vt:lpstr>
      <vt:lpstr>Browse records on detail form</vt:lpstr>
      <vt:lpstr>View options</vt:lpstr>
      <vt:lpstr>No more form assistant pane</vt:lpstr>
      <vt:lpstr>Convert emails (1)</vt:lpstr>
      <vt:lpstr>Convert emails (2)</vt:lpstr>
      <vt:lpstr>Dynamic Marketing Lists</vt:lpstr>
      <vt:lpstr>Data import wizard</vt:lpstr>
      <vt:lpstr>Excel data export &amp; re-import (1)</vt:lpstr>
      <vt:lpstr>Excel data export &amp; re-import (2)</vt:lpstr>
      <vt:lpstr>Bulk deletion wizard</vt:lpstr>
      <vt:lpstr>Recurring appointments</vt:lpstr>
      <vt:lpstr>Total counts in grids</vt:lpstr>
      <vt:lpstr>Sales Literature emailing</vt:lpstr>
      <vt:lpstr>Windows Update support</vt:lpstr>
      <vt:lpstr>Outlook Client</vt:lpstr>
      <vt:lpstr>Highlights</vt:lpstr>
      <vt:lpstr>Outlook 2010 vs. 2007/2003</vt:lpstr>
      <vt:lpstr>Reading panes</vt:lpstr>
      <vt:lpstr>View tabs and filters</vt:lpstr>
      <vt:lpstr>Full visualizations support</vt:lpstr>
      <vt:lpstr>Activity grouping</vt:lpstr>
      <vt:lpstr>Conditional formating</vt:lpstr>
      <vt:lpstr>Regarding records</vt:lpstr>
      <vt:lpstr>Auto create contacts or leads</vt:lpstr>
      <vt:lpstr>Multi-tenancy</vt:lpstr>
      <vt:lpstr>Outlook Social Connector</vt:lpstr>
      <vt:lpstr>Form Customization Options</vt:lpstr>
      <vt:lpstr>Sub-grids</vt:lpstr>
      <vt:lpstr>Adding a sub-grid on the form</vt:lpstr>
      <vt:lpstr>Filtered lookups</vt:lpstr>
      <vt:lpstr>Related records filtering</vt:lpstr>
      <vt:lpstr>Option sets</vt:lpstr>
      <vt:lpstr>Auditing</vt:lpstr>
      <vt:lpstr>Auditing features</vt:lpstr>
      <vt:lpstr>Enabling auditing</vt:lpstr>
      <vt:lpstr>View audit history per record</vt:lpstr>
      <vt:lpstr>Audit summary view</vt:lpstr>
      <vt:lpstr>Audit data security</vt:lpstr>
      <vt:lpstr>Limitations</vt:lpstr>
      <vt:lpstr>Connections</vt:lpstr>
      <vt:lpstr>Connections vs. Relationships</vt:lpstr>
      <vt:lpstr>Quick-create a Connection</vt:lpstr>
      <vt:lpstr>Relationship roles</vt:lpstr>
      <vt:lpstr>SharePoint Integration</vt:lpstr>
      <vt:lpstr>Features</vt:lpstr>
      <vt:lpstr>SharePoint List Component</vt:lpstr>
      <vt:lpstr>Document management settings</vt:lpstr>
      <vt:lpstr>No security integration</vt:lpstr>
      <vt:lpstr>CRM data in SharePoint</vt:lpstr>
      <vt:lpstr>Visualizations</vt:lpstr>
      <vt:lpstr>Charts and grids</vt:lpstr>
      <vt:lpstr>Chart controls</vt:lpstr>
      <vt:lpstr>Viewing charts on grids</vt:lpstr>
      <vt:lpstr>Drilling down</vt:lpstr>
      <vt:lpstr>Creating new personal charts</vt:lpstr>
      <vt:lpstr>Creating new system charts</vt:lpstr>
      <vt:lpstr>Custom charts</vt:lpstr>
      <vt:lpstr>Dashboards</vt:lpstr>
      <vt:lpstr>Creating a new dashboard (1)</vt:lpstr>
      <vt:lpstr>Creating a new dashboard (2)</vt:lpstr>
      <vt:lpstr>Creating a new dashboard (3)</vt:lpstr>
      <vt:lpstr>Goals</vt:lpstr>
      <vt:lpstr>Features</vt:lpstr>
      <vt:lpstr>Goal data structure</vt:lpstr>
      <vt:lpstr>Goals and goal metrics records</vt:lpstr>
      <vt:lpstr>To be continued in part 2…</vt:lpstr>
      <vt:lpstr>Dia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Dynamics CRM 2011 Walkthrough</dc:title>
  <dc:subject>Part 1: End-user tools and features</dc:subject>
  <dc:creator>Jukka Niiranen</dc:creator>
  <cp:lastModifiedBy>Jukka Niiranen</cp:lastModifiedBy>
  <cp:revision>288</cp:revision>
  <dcterms:created xsi:type="dcterms:W3CDTF">2010-09-21T17:48:40Z</dcterms:created>
  <dcterms:modified xsi:type="dcterms:W3CDTF">2010-10-12T17:49:01Z</dcterms:modified>
</cp:coreProperties>
</file>